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5"/>
    <p:sldMasterId id="2147483722" r:id="rId6"/>
  </p:sldMasterIdLst>
  <p:notesMasterIdLst>
    <p:notesMasterId r:id="rId8"/>
  </p:notesMasterIdLst>
  <p:handoutMasterIdLst>
    <p:handoutMasterId r:id="rId9"/>
  </p:handoutMasterIdLst>
  <p:sldIdLst>
    <p:sldId id="259" r:id="rId7"/>
  </p:sldIdLst>
  <p:sldSz cx="43891200" cy="32918400"/>
  <p:notesSz cx="6858000" cy="9144000"/>
  <p:defaultTextStyle>
    <a:defPPr>
      <a:defRPr lang="en-US"/>
    </a:defPPr>
    <a:lvl1pPr marL="0" algn="l" defTabSz="3410241" rtl="0" eaLnBrk="1" latinLnBrk="0" hangingPunct="1">
      <a:defRPr sz="6713" kern="1200">
        <a:solidFill>
          <a:schemeClr val="tx1"/>
        </a:solidFill>
        <a:latin typeface="+mn-lt"/>
        <a:ea typeface="+mn-ea"/>
        <a:cs typeface="+mn-cs"/>
      </a:defRPr>
    </a:lvl1pPr>
    <a:lvl2pPr marL="1705120" algn="l" defTabSz="3410241" rtl="0" eaLnBrk="1" latinLnBrk="0" hangingPunct="1">
      <a:defRPr sz="6713" kern="1200">
        <a:solidFill>
          <a:schemeClr val="tx1"/>
        </a:solidFill>
        <a:latin typeface="+mn-lt"/>
        <a:ea typeface="+mn-ea"/>
        <a:cs typeface="+mn-cs"/>
      </a:defRPr>
    </a:lvl2pPr>
    <a:lvl3pPr marL="3410241" algn="l" defTabSz="3410241" rtl="0" eaLnBrk="1" latinLnBrk="0" hangingPunct="1">
      <a:defRPr sz="6713" kern="1200">
        <a:solidFill>
          <a:schemeClr val="tx1"/>
        </a:solidFill>
        <a:latin typeface="+mn-lt"/>
        <a:ea typeface="+mn-ea"/>
        <a:cs typeface="+mn-cs"/>
      </a:defRPr>
    </a:lvl3pPr>
    <a:lvl4pPr marL="5115361" algn="l" defTabSz="3410241" rtl="0" eaLnBrk="1" latinLnBrk="0" hangingPunct="1">
      <a:defRPr sz="6713" kern="1200">
        <a:solidFill>
          <a:schemeClr val="tx1"/>
        </a:solidFill>
        <a:latin typeface="+mn-lt"/>
        <a:ea typeface="+mn-ea"/>
        <a:cs typeface="+mn-cs"/>
      </a:defRPr>
    </a:lvl4pPr>
    <a:lvl5pPr marL="6820482" algn="l" defTabSz="3410241" rtl="0" eaLnBrk="1" latinLnBrk="0" hangingPunct="1">
      <a:defRPr sz="6713" kern="1200">
        <a:solidFill>
          <a:schemeClr val="tx1"/>
        </a:solidFill>
        <a:latin typeface="+mn-lt"/>
        <a:ea typeface="+mn-ea"/>
        <a:cs typeface="+mn-cs"/>
      </a:defRPr>
    </a:lvl5pPr>
    <a:lvl6pPr marL="8525602" algn="l" defTabSz="3410241" rtl="0" eaLnBrk="1" latinLnBrk="0" hangingPunct="1">
      <a:defRPr sz="6713" kern="1200">
        <a:solidFill>
          <a:schemeClr val="tx1"/>
        </a:solidFill>
        <a:latin typeface="+mn-lt"/>
        <a:ea typeface="+mn-ea"/>
        <a:cs typeface="+mn-cs"/>
      </a:defRPr>
    </a:lvl6pPr>
    <a:lvl7pPr marL="10230722" algn="l" defTabSz="3410241" rtl="0" eaLnBrk="1" latinLnBrk="0" hangingPunct="1">
      <a:defRPr sz="6713" kern="1200">
        <a:solidFill>
          <a:schemeClr val="tx1"/>
        </a:solidFill>
        <a:latin typeface="+mn-lt"/>
        <a:ea typeface="+mn-ea"/>
        <a:cs typeface="+mn-cs"/>
      </a:defRPr>
    </a:lvl7pPr>
    <a:lvl8pPr marL="11935842" algn="l" defTabSz="3410241" rtl="0" eaLnBrk="1" latinLnBrk="0" hangingPunct="1">
      <a:defRPr sz="6713" kern="1200">
        <a:solidFill>
          <a:schemeClr val="tx1"/>
        </a:solidFill>
        <a:latin typeface="+mn-lt"/>
        <a:ea typeface="+mn-ea"/>
        <a:cs typeface="+mn-cs"/>
      </a:defRPr>
    </a:lvl8pPr>
    <a:lvl9pPr marL="13640962" algn="l" defTabSz="3410241" rtl="0" eaLnBrk="1" latinLnBrk="0" hangingPunct="1">
      <a:defRPr sz="67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FB02"/>
    <a:srgbClr val="0017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9" d="100"/>
          <a:sy n="19" d="100"/>
        </p:scale>
        <p:origin x="-184" y="-1164"/>
      </p:cViewPr>
      <p:guideLst>
        <p:guide orient="horz" pos="10368"/>
        <p:guide pos="138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viewProps" Target="viewProps.xml"/><Relationship Id="rId5" Type="http://schemas.openxmlformats.org/officeDocument/2006/relationships/slideMaster" Target="slideMasters/slideMaster1.xml"/><Relationship Id="rId1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764EE9-1868-4658-B22D-7637989BF8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730711-EB0E-7757-A3EA-1623532CA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3C7F83-71EA-403F-ADDB-97A875F32EB7}" type="datetimeFigureOut">
              <a:rPr lang="en-US" smtClean="0"/>
              <a:t>7/26/2024</a:t>
            </a:fld>
            <a:endParaRPr lang="en-US"/>
          </a:p>
        </p:txBody>
      </p:sp>
      <p:sp>
        <p:nvSpPr>
          <p:cNvPr id="4" name="Footer Placeholder 3">
            <a:extLst>
              <a:ext uri="{FF2B5EF4-FFF2-40B4-BE49-F238E27FC236}">
                <a16:creationId xmlns:a16="http://schemas.microsoft.com/office/drawing/2014/main" id="{EB104718-74E8-226E-920E-F05B4068AC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6" name="Slide Number Placeholder 5">
            <a:extLst>
              <a:ext uri="{FF2B5EF4-FFF2-40B4-BE49-F238E27FC236}">
                <a16:creationId xmlns:a16="http://schemas.microsoft.com/office/drawing/2014/main" id="{06712058-1E40-0A54-98FD-8BAD060F8D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C33C53-7922-4E20-B78A-22D06E3CC1AE}" type="slidenum">
              <a:rPr lang="en-US" smtClean="0"/>
              <a:t>‹#›</a:t>
            </a:fld>
            <a:endParaRPr lang="en-US"/>
          </a:p>
        </p:txBody>
      </p:sp>
    </p:spTree>
    <p:extLst>
      <p:ext uri="{BB962C8B-B14F-4D97-AF65-F5344CB8AC3E}">
        <p14:creationId xmlns:p14="http://schemas.microsoft.com/office/powerpoint/2010/main" val="980904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6580A-6B34-42C0-96BC-2CF16265A8DD}" type="datetimeFigureOut">
              <a:rPr lang="en-US" smtClean="0"/>
              <a:t>7/26/2024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D3DD79-CE66-410F-BAD5-C5BDFC965A0B}" type="slidenum">
              <a:rPr lang="en-US" smtClean="0"/>
              <a:t>‹#›</a:t>
            </a:fld>
            <a:endParaRPr lang="en-US"/>
          </a:p>
        </p:txBody>
      </p:sp>
    </p:spTree>
    <p:extLst>
      <p:ext uri="{BB962C8B-B14F-4D97-AF65-F5344CB8AC3E}">
        <p14:creationId xmlns:p14="http://schemas.microsoft.com/office/powerpoint/2010/main" val="2992671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Language - final</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Organizational Health Reviews briefings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Workforce Data – raw numbers/reports/list</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Workforce Metrics – rates, percentages, stats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Workforce Analytics – so what. How does compare, what is it telling us.</a:t>
            </a:r>
          </a:p>
          <a:p>
            <a:pPr marL="457200" marR="0">
              <a:lnSpc>
                <a:spcPct val="107000"/>
              </a:lnSpc>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Management Strategies</a:t>
            </a:r>
          </a:p>
          <a:p>
            <a:endParaRPr lang="en-US" dirty="0"/>
          </a:p>
        </p:txBody>
      </p:sp>
      <p:sp>
        <p:nvSpPr>
          <p:cNvPr id="4" name="Slide Number Placeholder 3"/>
          <p:cNvSpPr>
            <a:spLocks noGrp="1"/>
          </p:cNvSpPr>
          <p:nvPr>
            <p:ph type="sldNum" sz="quarter" idx="5"/>
          </p:nvPr>
        </p:nvSpPr>
        <p:spPr/>
        <p:txBody>
          <a:bodyPr/>
          <a:lstStyle/>
          <a:p>
            <a:fld id="{03D3DD79-CE66-410F-BAD5-C5BDFC965A0B}" type="slidenum">
              <a:rPr lang="en-US" smtClean="0"/>
              <a:t>1</a:t>
            </a:fld>
            <a:endParaRPr lang="en-US"/>
          </a:p>
        </p:txBody>
      </p:sp>
    </p:spTree>
    <p:extLst>
      <p:ext uri="{BB962C8B-B14F-4D97-AF65-F5344CB8AC3E}">
        <p14:creationId xmlns:p14="http://schemas.microsoft.com/office/powerpoint/2010/main" val="3070548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3E2995-7649-F12A-9FD3-954EBB71B8DB}"/>
              </a:ext>
            </a:extLst>
          </p:cNvPr>
          <p:cNvSpPr/>
          <p:nvPr userDrawn="1"/>
        </p:nvSpPr>
        <p:spPr>
          <a:xfrm>
            <a:off x="862815" y="4961195"/>
            <a:ext cx="10071166"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2" name="TextBox 11">
            <a:extLst>
              <a:ext uri="{FF2B5EF4-FFF2-40B4-BE49-F238E27FC236}">
                <a16:creationId xmlns:a16="http://schemas.microsoft.com/office/drawing/2014/main" id="{C225B17C-9C37-C328-DD4D-DB7B33EE7A2E}"/>
              </a:ext>
            </a:extLst>
          </p:cNvPr>
          <p:cNvSpPr txBox="1"/>
          <p:nvPr userDrawn="1"/>
        </p:nvSpPr>
        <p:spPr>
          <a:xfrm>
            <a:off x="827099" y="5071004"/>
            <a:ext cx="10106885" cy="1028167"/>
          </a:xfrm>
          <a:prstGeom prst="rect">
            <a:avLst/>
          </a:prstGeom>
          <a:noFill/>
        </p:spPr>
        <p:txBody>
          <a:bodyPr wrap="square" rtlCol="0">
            <a:spAutoFit/>
          </a:bodyPr>
          <a:lstStyle/>
          <a:p>
            <a:pPr algn="ctr"/>
            <a:r>
              <a:rPr lang="en-US" sz="2607" b="1">
                <a:solidFill>
                  <a:schemeClr val="bg1"/>
                </a:solidFill>
              </a:rPr>
              <a:t>(click to edit) INTRODUCTION or ABSTRACT </a:t>
            </a:r>
          </a:p>
          <a:p>
            <a:endParaRPr lang="en-US" sz="5211" baseline="-25000"/>
          </a:p>
        </p:txBody>
      </p:sp>
      <p:sp>
        <p:nvSpPr>
          <p:cNvPr id="14" name="Rectangle 13">
            <a:extLst>
              <a:ext uri="{FF2B5EF4-FFF2-40B4-BE49-F238E27FC236}">
                <a16:creationId xmlns:a16="http://schemas.microsoft.com/office/drawing/2014/main" id="{2C2BC47F-FFFB-DE88-762A-A06EEDBF1586}"/>
              </a:ext>
            </a:extLst>
          </p:cNvPr>
          <p:cNvSpPr/>
          <p:nvPr userDrawn="1"/>
        </p:nvSpPr>
        <p:spPr>
          <a:xfrm>
            <a:off x="827099" y="17077401"/>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6" name="Rectangle 15">
            <a:extLst>
              <a:ext uri="{FF2B5EF4-FFF2-40B4-BE49-F238E27FC236}">
                <a16:creationId xmlns:a16="http://schemas.microsoft.com/office/drawing/2014/main" id="{729B27EF-C1CE-89A0-DC4E-4509DA499C18}"/>
              </a:ext>
            </a:extLst>
          </p:cNvPr>
          <p:cNvSpPr/>
          <p:nvPr userDrawn="1"/>
        </p:nvSpPr>
        <p:spPr>
          <a:xfrm>
            <a:off x="11527730" y="4948161"/>
            <a:ext cx="10088503"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7" name="Rectangle 16">
            <a:extLst>
              <a:ext uri="{FF2B5EF4-FFF2-40B4-BE49-F238E27FC236}">
                <a16:creationId xmlns:a16="http://schemas.microsoft.com/office/drawing/2014/main" id="{EC838347-C135-F972-90EE-3A6A8C1E4B91}"/>
              </a:ext>
            </a:extLst>
          </p:cNvPr>
          <p:cNvSpPr/>
          <p:nvPr userDrawn="1"/>
        </p:nvSpPr>
        <p:spPr>
          <a:xfrm>
            <a:off x="32882552" y="4962763"/>
            <a:ext cx="10052542" cy="768632"/>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8" name="Rectangle 17">
            <a:extLst>
              <a:ext uri="{FF2B5EF4-FFF2-40B4-BE49-F238E27FC236}">
                <a16:creationId xmlns:a16="http://schemas.microsoft.com/office/drawing/2014/main" id="{106EBC8C-C3FF-D59A-D664-D19A00C614F1}"/>
              </a:ext>
            </a:extLst>
          </p:cNvPr>
          <p:cNvSpPr/>
          <p:nvPr userDrawn="1"/>
        </p:nvSpPr>
        <p:spPr>
          <a:xfrm>
            <a:off x="32865152" y="16279571"/>
            <a:ext cx="1006994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9" name="Rectangle 18">
            <a:extLst>
              <a:ext uri="{FF2B5EF4-FFF2-40B4-BE49-F238E27FC236}">
                <a16:creationId xmlns:a16="http://schemas.microsoft.com/office/drawing/2014/main" id="{F90F383D-D72D-0A79-B36A-824A315E9771}"/>
              </a:ext>
            </a:extLst>
          </p:cNvPr>
          <p:cNvSpPr/>
          <p:nvPr userDrawn="1"/>
        </p:nvSpPr>
        <p:spPr>
          <a:xfrm>
            <a:off x="32865151" y="23814234"/>
            <a:ext cx="1005540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20" name="TextBox 19">
            <a:extLst>
              <a:ext uri="{FF2B5EF4-FFF2-40B4-BE49-F238E27FC236}">
                <a16:creationId xmlns:a16="http://schemas.microsoft.com/office/drawing/2014/main" id="{9405ED49-EFD4-2FE1-C92B-89E4FEE85DF2}"/>
              </a:ext>
            </a:extLst>
          </p:cNvPr>
          <p:cNvSpPr txBox="1"/>
          <p:nvPr userDrawn="1"/>
        </p:nvSpPr>
        <p:spPr>
          <a:xfrm>
            <a:off x="1002568" y="17077403"/>
            <a:ext cx="9910109" cy="1295419"/>
          </a:xfrm>
          <a:prstGeom prst="rect">
            <a:avLst/>
          </a:prstGeom>
          <a:noFill/>
        </p:spPr>
        <p:txBody>
          <a:bodyPr wrap="square" rtlCol="0">
            <a:spAutoFit/>
          </a:bodyPr>
          <a:lstStyle/>
          <a:p>
            <a:pPr algn="ctr"/>
            <a:r>
              <a:rPr lang="en-US" sz="2607" b="1">
                <a:solidFill>
                  <a:schemeClr val="bg1"/>
                </a:solidFill>
              </a:rPr>
              <a:t>(click to edit) OBJECTIVES</a:t>
            </a:r>
          </a:p>
          <a:p>
            <a:endParaRPr lang="en-US" sz="5211"/>
          </a:p>
        </p:txBody>
      </p:sp>
      <p:sp>
        <p:nvSpPr>
          <p:cNvPr id="21" name="TextBox 20">
            <a:extLst>
              <a:ext uri="{FF2B5EF4-FFF2-40B4-BE49-F238E27FC236}">
                <a16:creationId xmlns:a16="http://schemas.microsoft.com/office/drawing/2014/main" id="{3A50081F-0DB2-EEE0-4083-065B5B8A3E84}"/>
              </a:ext>
            </a:extLst>
          </p:cNvPr>
          <p:cNvSpPr txBox="1"/>
          <p:nvPr userDrawn="1"/>
        </p:nvSpPr>
        <p:spPr>
          <a:xfrm>
            <a:off x="11553815" y="4997947"/>
            <a:ext cx="10106885" cy="1295419"/>
          </a:xfrm>
          <a:prstGeom prst="rect">
            <a:avLst/>
          </a:prstGeom>
          <a:noFill/>
        </p:spPr>
        <p:txBody>
          <a:bodyPr wrap="square" rtlCol="0">
            <a:spAutoFit/>
          </a:bodyPr>
          <a:lstStyle/>
          <a:p>
            <a:pPr algn="ctr"/>
            <a:r>
              <a:rPr lang="en-US" sz="2607" b="1">
                <a:solidFill>
                  <a:schemeClr val="bg1"/>
                </a:solidFill>
              </a:rPr>
              <a:t>(click to edit) INTRODUCTION or ABSTRACT</a:t>
            </a:r>
          </a:p>
          <a:p>
            <a:endParaRPr lang="en-US" sz="5211"/>
          </a:p>
        </p:txBody>
      </p:sp>
      <p:sp>
        <p:nvSpPr>
          <p:cNvPr id="22" name="TextBox 21">
            <a:extLst>
              <a:ext uri="{FF2B5EF4-FFF2-40B4-BE49-F238E27FC236}">
                <a16:creationId xmlns:a16="http://schemas.microsoft.com/office/drawing/2014/main" id="{E344D88F-4443-35BA-84D1-A13E46575104}"/>
              </a:ext>
            </a:extLst>
          </p:cNvPr>
          <p:cNvSpPr txBox="1"/>
          <p:nvPr userDrawn="1"/>
        </p:nvSpPr>
        <p:spPr>
          <a:xfrm>
            <a:off x="32923483" y="5005180"/>
            <a:ext cx="9985526" cy="1295419"/>
          </a:xfrm>
          <a:prstGeom prst="rect">
            <a:avLst/>
          </a:prstGeom>
          <a:noFill/>
        </p:spPr>
        <p:txBody>
          <a:bodyPr wrap="square" rtlCol="0">
            <a:spAutoFit/>
          </a:bodyPr>
          <a:lstStyle/>
          <a:p>
            <a:pPr algn="ctr"/>
            <a:r>
              <a:rPr lang="en-US" sz="2607" b="1">
                <a:solidFill>
                  <a:schemeClr val="bg1"/>
                </a:solidFill>
              </a:rPr>
              <a:t>(click to edit) CONCLUSIONS</a:t>
            </a:r>
          </a:p>
          <a:p>
            <a:endParaRPr lang="en-US" sz="5211"/>
          </a:p>
        </p:txBody>
      </p:sp>
      <p:sp>
        <p:nvSpPr>
          <p:cNvPr id="23" name="TextBox 22">
            <a:extLst>
              <a:ext uri="{FF2B5EF4-FFF2-40B4-BE49-F238E27FC236}">
                <a16:creationId xmlns:a16="http://schemas.microsoft.com/office/drawing/2014/main" id="{3EBFF3CD-EB21-D516-0767-BCE3AAD46D17}"/>
              </a:ext>
            </a:extLst>
          </p:cNvPr>
          <p:cNvSpPr txBox="1"/>
          <p:nvPr userDrawn="1"/>
        </p:nvSpPr>
        <p:spPr>
          <a:xfrm>
            <a:off x="32923485" y="16279574"/>
            <a:ext cx="9966525" cy="1295419"/>
          </a:xfrm>
          <a:prstGeom prst="rect">
            <a:avLst/>
          </a:prstGeom>
          <a:noFill/>
        </p:spPr>
        <p:txBody>
          <a:bodyPr wrap="square" rtlCol="0">
            <a:spAutoFit/>
          </a:bodyPr>
          <a:lstStyle/>
          <a:p>
            <a:pPr algn="ctr"/>
            <a:r>
              <a:rPr lang="en-US" sz="2607" b="1">
                <a:solidFill>
                  <a:schemeClr val="bg1"/>
                </a:solidFill>
              </a:rPr>
              <a:t>(click to edit) REFERENCES</a:t>
            </a:r>
          </a:p>
          <a:p>
            <a:endParaRPr lang="en-US" sz="5211"/>
          </a:p>
        </p:txBody>
      </p:sp>
      <p:sp>
        <p:nvSpPr>
          <p:cNvPr id="24" name="TextBox 23">
            <a:extLst>
              <a:ext uri="{FF2B5EF4-FFF2-40B4-BE49-F238E27FC236}">
                <a16:creationId xmlns:a16="http://schemas.microsoft.com/office/drawing/2014/main" id="{D68D4095-406F-73F9-6195-1CB1E27214D4}"/>
              </a:ext>
            </a:extLst>
          </p:cNvPr>
          <p:cNvSpPr txBox="1"/>
          <p:nvPr userDrawn="1"/>
        </p:nvSpPr>
        <p:spPr>
          <a:xfrm>
            <a:off x="32823697" y="23886122"/>
            <a:ext cx="10049860" cy="1295419"/>
          </a:xfrm>
          <a:prstGeom prst="rect">
            <a:avLst/>
          </a:prstGeom>
          <a:noFill/>
        </p:spPr>
        <p:txBody>
          <a:bodyPr wrap="square" rtlCol="0">
            <a:spAutoFit/>
          </a:bodyPr>
          <a:lstStyle/>
          <a:p>
            <a:pPr algn="ctr"/>
            <a:r>
              <a:rPr lang="en-US" sz="2607" b="1">
                <a:solidFill>
                  <a:schemeClr val="bg1"/>
                </a:solidFill>
              </a:rPr>
              <a:t>(click to edit) ACKNOWLEDGEMENTS</a:t>
            </a:r>
          </a:p>
          <a:p>
            <a:endParaRPr lang="en-US" sz="5211"/>
          </a:p>
        </p:txBody>
      </p:sp>
      <p:sp>
        <p:nvSpPr>
          <p:cNvPr id="25" name="Text Placeholder 3">
            <a:extLst>
              <a:ext uri="{FF2B5EF4-FFF2-40B4-BE49-F238E27FC236}">
                <a16:creationId xmlns:a16="http://schemas.microsoft.com/office/drawing/2014/main" id="{BF8EA914-9502-B8EF-0038-972113A047A2}"/>
              </a:ext>
            </a:extLst>
          </p:cNvPr>
          <p:cNvSpPr>
            <a:spLocks noGrp="1"/>
          </p:cNvSpPr>
          <p:nvPr>
            <p:ph type="body" sz="quarter" idx="10" hasCustomPrompt="1"/>
          </p:nvPr>
        </p:nvSpPr>
        <p:spPr>
          <a:xfrm>
            <a:off x="869490" y="5767490"/>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6" name="Rectangle 5">
            <a:extLst>
              <a:ext uri="{FF2B5EF4-FFF2-40B4-BE49-F238E27FC236}">
                <a16:creationId xmlns:a16="http://schemas.microsoft.com/office/drawing/2014/main" id="{B3AE68D7-D5C3-B29F-4814-4B0A4893FCA0}"/>
              </a:ext>
            </a:extLst>
          </p:cNvPr>
          <p:cNvSpPr/>
          <p:nvPr userDrawn="1"/>
        </p:nvSpPr>
        <p:spPr>
          <a:xfrm>
            <a:off x="22218978" y="4961195"/>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7" name="TextBox 6">
            <a:extLst>
              <a:ext uri="{FF2B5EF4-FFF2-40B4-BE49-F238E27FC236}">
                <a16:creationId xmlns:a16="http://schemas.microsoft.com/office/drawing/2014/main" id="{D560D48E-6833-DB7E-4406-E4D92F30FDD8}"/>
              </a:ext>
            </a:extLst>
          </p:cNvPr>
          <p:cNvSpPr txBox="1"/>
          <p:nvPr userDrawn="1"/>
        </p:nvSpPr>
        <p:spPr>
          <a:xfrm>
            <a:off x="22195950" y="5071004"/>
            <a:ext cx="10106885" cy="493533"/>
          </a:xfrm>
          <a:prstGeom prst="rect">
            <a:avLst/>
          </a:prstGeom>
          <a:noFill/>
        </p:spPr>
        <p:txBody>
          <a:bodyPr wrap="square" rtlCol="0">
            <a:spAutoFit/>
          </a:bodyPr>
          <a:lstStyle/>
          <a:p>
            <a:pPr algn="ctr"/>
            <a:r>
              <a:rPr lang="en-US" sz="2607" b="1">
                <a:solidFill>
                  <a:schemeClr val="bg1"/>
                </a:solidFill>
              </a:rPr>
              <a:t>(click to edit) RESULTS</a:t>
            </a:r>
          </a:p>
        </p:txBody>
      </p:sp>
      <p:sp>
        <p:nvSpPr>
          <p:cNvPr id="9" name="Title 1">
            <a:extLst>
              <a:ext uri="{FF2B5EF4-FFF2-40B4-BE49-F238E27FC236}">
                <a16:creationId xmlns:a16="http://schemas.microsoft.com/office/drawing/2014/main" id="{D29B17E0-F65D-C161-323E-CDC4AF68834F}"/>
              </a:ext>
            </a:extLst>
          </p:cNvPr>
          <p:cNvSpPr txBox="1">
            <a:spLocks/>
          </p:cNvSpPr>
          <p:nvPr userDrawn="1"/>
        </p:nvSpPr>
        <p:spPr>
          <a:xfrm>
            <a:off x="19054" y="766576"/>
            <a:ext cx="43891199" cy="2069298"/>
          </a:xfrm>
          <a:prstGeom prst="rect">
            <a:avLst/>
          </a:prstGeom>
        </p:spPr>
        <p:txBody>
          <a:bodyPr>
            <a:normAutofit/>
          </a:bodyPr>
          <a:lstStyle>
            <a:lvl1pPr algn="l" defTabSz="91450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312" b="1">
                <a:solidFill>
                  <a:schemeClr val="bg1"/>
                </a:solidFill>
                <a:latin typeface="+mn-lt"/>
              </a:rPr>
              <a:t>Click here to add title</a:t>
            </a:r>
          </a:p>
        </p:txBody>
      </p:sp>
      <p:sp>
        <p:nvSpPr>
          <p:cNvPr id="11" name="Subtitle 2">
            <a:extLst>
              <a:ext uri="{FF2B5EF4-FFF2-40B4-BE49-F238E27FC236}">
                <a16:creationId xmlns:a16="http://schemas.microsoft.com/office/drawing/2014/main" id="{E902B20E-3A19-6D4D-7C89-B688DF891F0B}"/>
              </a:ext>
            </a:extLst>
          </p:cNvPr>
          <p:cNvSpPr txBox="1">
            <a:spLocks/>
          </p:cNvSpPr>
          <p:nvPr userDrawn="1"/>
        </p:nvSpPr>
        <p:spPr>
          <a:xfrm>
            <a:off x="0" y="3254062"/>
            <a:ext cx="43891198" cy="1258842"/>
          </a:xfrm>
          <a:prstGeom prst="rect">
            <a:avLst/>
          </a:prstGeom>
        </p:spPr>
        <p:txBody>
          <a:bodyPr>
            <a:normAutofit/>
          </a:bodyPr>
          <a:lstStyle>
            <a:lvl1pPr marL="228626" indent="-228626" algn="l" defTabSz="91450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79" indent="-228626" algn="l" defTabSz="91450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131" indent="-228626" algn="l" defTabSz="91450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83"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636"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88"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140"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92"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645"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a:t>Click here to add authors</a:t>
            </a:r>
          </a:p>
        </p:txBody>
      </p:sp>
      <p:sp>
        <p:nvSpPr>
          <p:cNvPr id="13" name="TextBox 12">
            <a:extLst>
              <a:ext uri="{FF2B5EF4-FFF2-40B4-BE49-F238E27FC236}">
                <a16:creationId xmlns:a16="http://schemas.microsoft.com/office/drawing/2014/main" id="{DFE2CE68-7D93-1FB1-DA8C-5CC46F438313}"/>
              </a:ext>
            </a:extLst>
          </p:cNvPr>
          <p:cNvSpPr txBox="1"/>
          <p:nvPr userDrawn="1"/>
        </p:nvSpPr>
        <p:spPr>
          <a:xfrm>
            <a:off x="298764" y="4015657"/>
            <a:ext cx="43611487" cy="594009"/>
          </a:xfrm>
          <a:prstGeom prst="rect">
            <a:avLst/>
          </a:prstGeom>
          <a:noFill/>
        </p:spPr>
        <p:txBody>
          <a:bodyPr wrap="square" rtlCol="0">
            <a:spAutoFit/>
          </a:bodyPr>
          <a:lstStyle/>
          <a:p>
            <a:pPr algn="ctr"/>
            <a:r>
              <a:rPr lang="en-US" sz="3260"/>
              <a:t>Click here to add affiliations or delete if not necessary</a:t>
            </a:r>
          </a:p>
        </p:txBody>
      </p:sp>
      <p:sp>
        <p:nvSpPr>
          <p:cNvPr id="4" name="Text Placeholder 3">
            <a:extLst>
              <a:ext uri="{FF2B5EF4-FFF2-40B4-BE49-F238E27FC236}">
                <a16:creationId xmlns:a16="http://schemas.microsoft.com/office/drawing/2014/main" id="{4F238E9C-B1D4-2277-727B-13529ECD9F74}"/>
              </a:ext>
            </a:extLst>
          </p:cNvPr>
          <p:cNvSpPr>
            <a:spLocks noGrp="1"/>
          </p:cNvSpPr>
          <p:nvPr>
            <p:ph type="body" sz="quarter" idx="17" hasCustomPrompt="1"/>
          </p:nvPr>
        </p:nvSpPr>
        <p:spPr>
          <a:xfrm>
            <a:off x="11538817" y="5747553"/>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5" name="Text Placeholder 3">
            <a:extLst>
              <a:ext uri="{FF2B5EF4-FFF2-40B4-BE49-F238E27FC236}">
                <a16:creationId xmlns:a16="http://schemas.microsoft.com/office/drawing/2014/main" id="{EE4E8142-44DC-893C-AD86-A021AF5B92E7}"/>
              </a:ext>
            </a:extLst>
          </p:cNvPr>
          <p:cNvSpPr>
            <a:spLocks noGrp="1"/>
          </p:cNvSpPr>
          <p:nvPr>
            <p:ph type="body" sz="quarter" idx="18" hasCustomPrompt="1"/>
          </p:nvPr>
        </p:nvSpPr>
        <p:spPr>
          <a:xfrm>
            <a:off x="805792" y="17875232"/>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33" name="Text Placeholder 3">
            <a:extLst>
              <a:ext uri="{FF2B5EF4-FFF2-40B4-BE49-F238E27FC236}">
                <a16:creationId xmlns:a16="http://schemas.microsoft.com/office/drawing/2014/main" id="{A5B661B0-BB14-9BD4-6E65-3C2C2E06166A}"/>
              </a:ext>
            </a:extLst>
          </p:cNvPr>
          <p:cNvSpPr>
            <a:spLocks noGrp="1"/>
          </p:cNvSpPr>
          <p:nvPr>
            <p:ph type="body" sz="quarter" idx="19" hasCustomPrompt="1"/>
          </p:nvPr>
        </p:nvSpPr>
        <p:spPr>
          <a:xfrm>
            <a:off x="22245503" y="5795349"/>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34" name="Text Placeholder 3">
            <a:extLst>
              <a:ext uri="{FF2B5EF4-FFF2-40B4-BE49-F238E27FC236}">
                <a16:creationId xmlns:a16="http://schemas.microsoft.com/office/drawing/2014/main" id="{E0FB038C-0B91-E2CE-367E-521B9A5B472F}"/>
              </a:ext>
            </a:extLst>
          </p:cNvPr>
          <p:cNvSpPr>
            <a:spLocks noGrp="1"/>
          </p:cNvSpPr>
          <p:nvPr>
            <p:ph type="body" sz="quarter" idx="20" hasCustomPrompt="1"/>
          </p:nvPr>
        </p:nvSpPr>
        <p:spPr>
          <a:xfrm>
            <a:off x="32923484" y="5803281"/>
            <a:ext cx="10052542"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35" name="Text Placeholder 3">
            <a:extLst>
              <a:ext uri="{FF2B5EF4-FFF2-40B4-BE49-F238E27FC236}">
                <a16:creationId xmlns:a16="http://schemas.microsoft.com/office/drawing/2014/main" id="{AE6EDA24-20FE-79D7-0DF9-2E05ABB91F7B}"/>
              </a:ext>
            </a:extLst>
          </p:cNvPr>
          <p:cNvSpPr>
            <a:spLocks noGrp="1"/>
          </p:cNvSpPr>
          <p:nvPr>
            <p:ph type="body" sz="quarter" idx="21" hasCustomPrompt="1"/>
          </p:nvPr>
        </p:nvSpPr>
        <p:spPr>
          <a:xfrm>
            <a:off x="32878398" y="17095147"/>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36" name="Text Placeholder 3">
            <a:extLst>
              <a:ext uri="{FF2B5EF4-FFF2-40B4-BE49-F238E27FC236}">
                <a16:creationId xmlns:a16="http://schemas.microsoft.com/office/drawing/2014/main" id="{1B3AAB1B-7F87-BE5A-4C3D-153FF7D29294}"/>
              </a:ext>
            </a:extLst>
          </p:cNvPr>
          <p:cNvSpPr>
            <a:spLocks noGrp="1"/>
          </p:cNvSpPr>
          <p:nvPr>
            <p:ph type="body" sz="quarter" idx="22" hasCustomPrompt="1"/>
          </p:nvPr>
        </p:nvSpPr>
        <p:spPr>
          <a:xfrm>
            <a:off x="32839412" y="24592614"/>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Tree>
    <p:extLst>
      <p:ext uri="{BB962C8B-B14F-4D97-AF65-F5344CB8AC3E}">
        <p14:creationId xmlns:p14="http://schemas.microsoft.com/office/powerpoint/2010/main" val="263729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6EA2187F-28D2-223C-4AF0-098BBE213CC1}"/>
              </a:ext>
            </a:extLst>
          </p:cNvPr>
          <p:cNvSpPr txBox="1">
            <a:spLocks/>
          </p:cNvSpPr>
          <p:nvPr userDrawn="1"/>
        </p:nvSpPr>
        <p:spPr>
          <a:xfrm>
            <a:off x="0" y="3254062"/>
            <a:ext cx="43891198" cy="1258842"/>
          </a:xfrm>
          <a:prstGeom prst="rect">
            <a:avLst/>
          </a:prstGeom>
        </p:spPr>
        <p:txBody>
          <a:bodyPr>
            <a:normAutofit/>
          </a:bodyPr>
          <a:lstStyle>
            <a:lvl1pPr marL="228626" indent="-228626" algn="l" defTabSz="91450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79" indent="-228626" algn="l" defTabSz="91450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131" indent="-228626" algn="l" defTabSz="91450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83"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636"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88"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140"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92"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645" indent="-228626" algn="l" defTabSz="91450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a:t>Click here to add authors</a:t>
            </a:r>
          </a:p>
        </p:txBody>
      </p:sp>
      <p:sp>
        <p:nvSpPr>
          <p:cNvPr id="10" name="TextBox 9">
            <a:extLst>
              <a:ext uri="{FF2B5EF4-FFF2-40B4-BE49-F238E27FC236}">
                <a16:creationId xmlns:a16="http://schemas.microsoft.com/office/drawing/2014/main" id="{FA726240-43B6-835C-F5CE-4ECC08A6CB97}"/>
              </a:ext>
            </a:extLst>
          </p:cNvPr>
          <p:cNvSpPr txBox="1"/>
          <p:nvPr userDrawn="1"/>
        </p:nvSpPr>
        <p:spPr>
          <a:xfrm>
            <a:off x="19051" y="4015654"/>
            <a:ext cx="43891200" cy="1395895"/>
          </a:xfrm>
          <a:prstGeom prst="rect">
            <a:avLst/>
          </a:prstGeom>
          <a:noFill/>
        </p:spPr>
        <p:txBody>
          <a:bodyPr wrap="square" rtlCol="0">
            <a:spAutoFit/>
          </a:bodyPr>
          <a:lstStyle/>
          <a:p>
            <a:pPr algn="ctr"/>
            <a:r>
              <a:rPr lang="en-US" sz="3260"/>
              <a:t>Click here to add affiliations or delete if not necessary</a:t>
            </a:r>
          </a:p>
          <a:p>
            <a:endParaRPr lang="en-US" sz="5211"/>
          </a:p>
        </p:txBody>
      </p:sp>
      <p:sp>
        <p:nvSpPr>
          <p:cNvPr id="2" name="Rectangle 1">
            <a:extLst>
              <a:ext uri="{FF2B5EF4-FFF2-40B4-BE49-F238E27FC236}">
                <a16:creationId xmlns:a16="http://schemas.microsoft.com/office/drawing/2014/main" id="{D9510206-99C8-9AC4-E9E9-1FB98A734FB3}"/>
              </a:ext>
            </a:extLst>
          </p:cNvPr>
          <p:cNvSpPr/>
          <p:nvPr userDrawn="1"/>
        </p:nvSpPr>
        <p:spPr>
          <a:xfrm>
            <a:off x="1015217" y="5113595"/>
            <a:ext cx="10489171"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 name="TextBox 2">
            <a:extLst>
              <a:ext uri="{FF2B5EF4-FFF2-40B4-BE49-F238E27FC236}">
                <a16:creationId xmlns:a16="http://schemas.microsoft.com/office/drawing/2014/main" id="{29929882-499B-485B-820D-51C8E7528A17}"/>
              </a:ext>
            </a:extLst>
          </p:cNvPr>
          <p:cNvSpPr txBox="1"/>
          <p:nvPr userDrawn="1"/>
        </p:nvSpPr>
        <p:spPr>
          <a:xfrm>
            <a:off x="979498" y="5223404"/>
            <a:ext cx="10374025" cy="1295419"/>
          </a:xfrm>
          <a:prstGeom prst="rect">
            <a:avLst/>
          </a:prstGeom>
          <a:noFill/>
        </p:spPr>
        <p:txBody>
          <a:bodyPr wrap="square" rtlCol="0">
            <a:spAutoFit/>
          </a:bodyPr>
          <a:lstStyle/>
          <a:p>
            <a:pPr algn="ctr"/>
            <a:r>
              <a:rPr lang="en-US" sz="2607" b="1">
                <a:solidFill>
                  <a:schemeClr val="bg1"/>
                </a:solidFill>
              </a:rPr>
              <a:t>(click to edit) INTRODUCTION or ABSTRACT </a:t>
            </a:r>
          </a:p>
          <a:p>
            <a:endParaRPr lang="en-US" sz="5211"/>
          </a:p>
        </p:txBody>
      </p:sp>
      <p:sp>
        <p:nvSpPr>
          <p:cNvPr id="4" name="Rectangle 3">
            <a:extLst>
              <a:ext uri="{FF2B5EF4-FFF2-40B4-BE49-F238E27FC236}">
                <a16:creationId xmlns:a16="http://schemas.microsoft.com/office/drawing/2014/main" id="{75F83CC3-CA0E-5721-576B-710EA4778402}"/>
              </a:ext>
            </a:extLst>
          </p:cNvPr>
          <p:cNvSpPr/>
          <p:nvPr userDrawn="1"/>
        </p:nvSpPr>
        <p:spPr>
          <a:xfrm>
            <a:off x="1106297" y="17229801"/>
            <a:ext cx="1043374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5" name="Rectangle 4">
            <a:extLst>
              <a:ext uri="{FF2B5EF4-FFF2-40B4-BE49-F238E27FC236}">
                <a16:creationId xmlns:a16="http://schemas.microsoft.com/office/drawing/2014/main" id="{54F61ECC-09CA-B317-BF4B-EAC04E1BE336}"/>
              </a:ext>
            </a:extLst>
          </p:cNvPr>
          <p:cNvSpPr/>
          <p:nvPr userDrawn="1"/>
        </p:nvSpPr>
        <p:spPr>
          <a:xfrm>
            <a:off x="11810981" y="5117421"/>
            <a:ext cx="2057287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6" name="Rectangle 5">
            <a:extLst>
              <a:ext uri="{FF2B5EF4-FFF2-40B4-BE49-F238E27FC236}">
                <a16:creationId xmlns:a16="http://schemas.microsoft.com/office/drawing/2014/main" id="{AE61A026-E1A6-A9A3-A5C0-C6C969884079}"/>
              </a:ext>
            </a:extLst>
          </p:cNvPr>
          <p:cNvSpPr/>
          <p:nvPr userDrawn="1"/>
        </p:nvSpPr>
        <p:spPr>
          <a:xfrm>
            <a:off x="32654730" y="5115161"/>
            <a:ext cx="1043276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7" name="Rectangle 6">
            <a:extLst>
              <a:ext uri="{FF2B5EF4-FFF2-40B4-BE49-F238E27FC236}">
                <a16:creationId xmlns:a16="http://schemas.microsoft.com/office/drawing/2014/main" id="{E31F5966-AB67-9856-01EB-ECA23F1B7897}"/>
              </a:ext>
            </a:extLst>
          </p:cNvPr>
          <p:cNvSpPr/>
          <p:nvPr userDrawn="1"/>
        </p:nvSpPr>
        <p:spPr>
          <a:xfrm>
            <a:off x="32654730" y="16431972"/>
            <a:ext cx="1043276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1" name="Rectangle 10">
            <a:extLst>
              <a:ext uri="{FF2B5EF4-FFF2-40B4-BE49-F238E27FC236}">
                <a16:creationId xmlns:a16="http://schemas.microsoft.com/office/drawing/2014/main" id="{22993426-C0EC-7F49-4996-5D5910CF069B}"/>
              </a:ext>
            </a:extLst>
          </p:cNvPr>
          <p:cNvSpPr/>
          <p:nvPr userDrawn="1"/>
        </p:nvSpPr>
        <p:spPr>
          <a:xfrm>
            <a:off x="32640191" y="23966634"/>
            <a:ext cx="1043276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2" name="TextBox 11">
            <a:extLst>
              <a:ext uri="{FF2B5EF4-FFF2-40B4-BE49-F238E27FC236}">
                <a16:creationId xmlns:a16="http://schemas.microsoft.com/office/drawing/2014/main" id="{3653B890-3DE6-3D95-3726-A7430EDE67C7}"/>
              </a:ext>
            </a:extLst>
          </p:cNvPr>
          <p:cNvSpPr txBox="1"/>
          <p:nvPr userDrawn="1"/>
        </p:nvSpPr>
        <p:spPr>
          <a:xfrm>
            <a:off x="1154966" y="17229803"/>
            <a:ext cx="10343194" cy="1295419"/>
          </a:xfrm>
          <a:prstGeom prst="rect">
            <a:avLst/>
          </a:prstGeom>
          <a:noFill/>
        </p:spPr>
        <p:txBody>
          <a:bodyPr wrap="square" rtlCol="0">
            <a:spAutoFit/>
          </a:bodyPr>
          <a:lstStyle/>
          <a:p>
            <a:pPr algn="ctr"/>
            <a:r>
              <a:rPr lang="en-US" sz="2607" b="1">
                <a:solidFill>
                  <a:schemeClr val="bg1"/>
                </a:solidFill>
              </a:rPr>
              <a:t>(click to edit) OBJECTIVES</a:t>
            </a:r>
          </a:p>
          <a:p>
            <a:endParaRPr lang="en-US" sz="5211"/>
          </a:p>
        </p:txBody>
      </p:sp>
      <p:sp>
        <p:nvSpPr>
          <p:cNvPr id="13" name="TextBox 12">
            <a:extLst>
              <a:ext uri="{FF2B5EF4-FFF2-40B4-BE49-F238E27FC236}">
                <a16:creationId xmlns:a16="http://schemas.microsoft.com/office/drawing/2014/main" id="{0C823EFF-FCA8-18A1-48AD-0509A79ABDA7}"/>
              </a:ext>
            </a:extLst>
          </p:cNvPr>
          <p:cNvSpPr txBox="1"/>
          <p:nvPr userDrawn="1"/>
        </p:nvSpPr>
        <p:spPr>
          <a:xfrm>
            <a:off x="17232956" y="5223404"/>
            <a:ext cx="10343194" cy="1295419"/>
          </a:xfrm>
          <a:prstGeom prst="rect">
            <a:avLst/>
          </a:prstGeom>
          <a:noFill/>
        </p:spPr>
        <p:txBody>
          <a:bodyPr wrap="square" rtlCol="0">
            <a:spAutoFit/>
          </a:bodyPr>
          <a:lstStyle/>
          <a:p>
            <a:pPr algn="ctr"/>
            <a:r>
              <a:rPr lang="en-US" sz="2607" b="1">
                <a:solidFill>
                  <a:schemeClr val="bg1"/>
                </a:solidFill>
              </a:rPr>
              <a:t>(click to edit) RESULTS</a:t>
            </a:r>
          </a:p>
          <a:p>
            <a:endParaRPr lang="en-US" sz="5211"/>
          </a:p>
        </p:txBody>
      </p:sp>
      <p:sp>
        <p:nvSpPr>
          <p:cNvPr id="14" name="TextBox 13">
            <a:extLst>
              <a:ext uri="{FF2B5EF4-FFF2-40B4-BE49-F238E27FC236}">
                <a16:creationId xmlns:a16="http://schemas.microsoft.com/office/drawing/2014/main" id="{CF623DE4-55AB-58B5-7A9B-6610FEF8C300}"/>
              </a:ext>
            </a:extLst>
          </p:cNvPr>
          <p:cNvSpPr txBox="1"/>
          <p:nvPr userDrawn="1"/>
        </p:nvSpPr>
        <p:spPr>
          <a:xfrm>
            <a:off x="32718215" y="5193674"/>
            <a:ext cx="10343194" cy="1295419"/>
          </a:xfrm>
          <a:prstGeom prst="rect">
            <a:avLst/>
          </a:prstGeom>
          <a:noFill/>
        </p:spPr>
        <p:txBody>
          <a:bodyPr wrap="square" rtlCol="0">
            <a:spAutoFit/>
          </a:bodyPr>
          <a:lstStyle/>
          <a:p>
            <a:pPr algn="ctr"/>
            <a:r>
              <a:rPr lang="en-US" sz="2607" b="1">
                <a:solidFill>
                  <a:schemeClr val="bg1"/>
                </a:solidFill>
              </a:rPr>
              <a:t>(click to edit) CONCLUSIONS</a:t>
            </a:r>
          </a:p>
          <a:p>
            <a:endParaRPr lang="en-US" sz="5211"/>
          </a:p>
        </p:txBody>
      </p:sp>
      <p:sp>
        <p:nvSpPr>
          <p:cNvPr id="15" name="TextBox 14">
            <a:extLst>
              <a:ext uri="{FF2B5EF4-FFF2-40B4-BE49-F238E27FC236}">
                <a16:creationId xmlns:a16="http://schemas.microsoft.com/office/drawing/2014/main" id="{E3A2C723-B3CA-CF1D-CE2D-9AC00148BC8A}"/>
              </a:ext>
            </a:extLst>
          </p:cNvPr>
          <p:cNvSpPr txBox="1"/>
          <p:nvPr userDrawn="1"/>
        </p:nvSpPr>
        <p:spPr>
          <a:xfrm>
            <a:off x="32699215" y="16431974"/>
            <a:ext cx="10343194" cy="1295419"/>
          </a:xfrm>
          <a:prstGeom prst="rect">
            <a:avLst/>
          </a:prstGeom>
          <a:noFill/>
        </p:spPr>
        <p:txBody>
          <a:bodyPr wrap="square" rtlCol="0">
            <a:spAutoFit/>
          </a:bodyPr>
          <a:lstStyle/>
          <a:p>
            <a:pPr algn="ctr"/>
            <a:r>
              <a:rPr lang="en-US" sz="2607" b="1">
                <a:solidFill>
                  <a:schemeClr val="bg1"/>
                </a:solidFill>
              </a:rPr>
              <a:t>(click to edit) REFERENCES</a:t>
            </a:r>
          </a:p>
          <a:p>
            <a:endParaRPr lang="en-US" sz="5211"/>
          </a:p>
        </p:txBody>
      </p:sp>
      <p:sp>
        <p:nvSpPr>
          <p:cNvPr id="16" name="TextBox 15">
            <a:extLst>
              <a:ext uri="{FF2B5EF4-FFF2-40B4-BE49-F238E27FC236}">
                <a16:creationId xmlns:a16="http://schemas.microsoft.com/office/drawing/2014/main" id="{C4E1B3D0-795C-32DB-AFF0-D4E5387C738D}"/>
              </a:ext>
            </a:extLst>
          </p:cNvPr>
          <p:cNvSpPr txBox="1"/>
          <p:nvPr userDrawn="1"/>
        </p:nvSpPr>
        <p:spPr>
          <a:xfrm>
            <a:off x="32682764" y="24038522"/>
            <a:ext cx="10343194" cy="1295419"/>
          </a:xfrm>
          <a:prstGeom prst="rect">
            <a:avLst/>
          </a:prstGeom>
          <a:noFill/>
        </p:spPr>
        <p:txBody>
          <a:bodyPr wrap="square" rtlCol="0">
            <a:spAutoFit/>
          </a:bodyPr>
          <a:lstStyle/>
          <a:p>
            <a:pPr algn="ctr"/>
            <a:r>
              <a:rPr lang="en-US" sz="2607" b="1">
                <a:solidFill>
                  <a:schemeClr val="bg1"/>
                </a:solidFill>
              </a:rPr>
              <a:t>(click to edit) ACKNOWLEDGEMENTS</a:t>
            </a:r>
          </a:p>
          <a:p>
            <a:endParaRPr lang="en-US" sz="5211"/>
          </a:p>
        </p:txBody>
      </p:sp>
      <p:sp>
        <p:nvSpPr>
          <p:cNvPr id="17" name="Text Placeholder 3">
            <a:extLst>
              <a:ext uri="{FF2B5EF4-FFF2-40B4-BE49-F238E27FC236}">
                <a16:creationId xmlns:a16="http://schemas.microsoft.com/office/drawing/2014/main" id="{3BA8EAEF-8C9B-F10D-1F00-8897858F8112}"/>
              </a:ext>
            </a:extLst>
          </p:cNvPr>
          <p:cNvSpPr>
            <a:spLocks noGrp="1"/>
          </p:cNvSpPr>
          <p:nvPr>
            <p:ph type="body" sz="quarter" idx="10" hasCustomPrompt="1"/>
          </p:nvPr>
        </p:nvSpPr>
        <p:spPr>
          <a:xfrm>
            <a:off x="979498" y="6302706"/>
            <a:ext cx="10560547" cy="712352"/>
          </a:xfrm>
          <a:prstGeom prst="rect">
            <a:avLst/>
          </a:prstGeom>
        </p:spPr>
        <p:txBody>
          <a:bodyPr wrap="square" lIns="228589" tIns="228589" rIns="228589" bIns="228589">
            <a:spAutoFit/>
          </a:bodyPr>
          <a:lstStyle>
            <a:lvl1pPr marL="0" indent="0">
              <a:buNone/>
              <a:defRPr sz="181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18" name="Text Placeholder 3">
            <a:extLst>
              <a:ext uri="{FF2B5EF4-FFF2-40B4-BE49-F238E27FC236}">
                <a16:creationId xmlns:a16="http://schemas.microsoft.com/office/drawing/2014/main" id="{C18001B8-EFB2-7012-2140-7BD14757DA9C}"/>
              </a:ext>
            </a:extLst>
          </p:cNvPr>
          <p:cNvSpPr>
            <a:spLocks noGrp="1"/>
          </p:cNvSpPr>
          <p:nvPr>
            <p:ph type="body" sz="quarter" idx="11" hasCustomPrompt="1"/>
          </p:nvPr>
        </p:nvSpPr>
        <p:spPr>
          <a:xfrm>
            <a:off x="1106297" y="18201223"/>
            <a:ext cx="10433747" cy="712352"/>
          </a:xfrm>
          <a:prstGeom prst="rect">
            <a:avLst/>
          </a:prstGeom>
        </p:spPr>
        <p:txBody>
          <a:bodyPr wrap="square" lIns="228589" tIns="228589" rIns="228589" bIns="228589">
            <a:spAutoFit/>
          </a:bodyPr>
          <a:lstStyle>
            <a:lvl1pPr marL="0" indent="0">
              <a:buNone/>
              <a:defRPr sz="181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19" name="Text Placeholder 3">
            <a:extLst>
              <a:ext uri="{FF2B5EF4-FFF2-40B4-BE49-F238E27FC236}">
                <a16:creationId xmlns:a16="http://schemas.microsoft.com/office/drawing/2014/main" id="{586E3353-2747-28AB-F7AB-DF1165075D28}"/>
              </a:ext>
            </a:extLst>
          </p:cNvPr>
          <p:cNvSpPr>
            <a:spLocks noGrp="1"/>
          </p:cNvSpPr>
          <p:nvPr>
            <p:ph type="body" sz="quarter" idx="12" hasCustomPrompt="1"/>
          </p:nvPr>
        </p:nvSpPr>
        <p:spPr>
          <a:xfrm>
            <a:off x="11810981" y="6298881"/>
            <a:ext cx="20572875" cy="712352"/>
          </a:xfrm>
          <a:prstGeom prst="rect">
            <a:avLst/>
          </a:prstGeom>
        </p:spPr>
        <p:txBody>
          <a:bodyPr wrap="square" lIns="228589" tIns="228589" rIns="228589" bIns="228589">
            <a:spAutoFit/>
          </a:bodyPr>
          <a:lstStyle>
            <a:lvl1pPr marL="0" indent="0">
              <a:buNone/>
              <a:defRPr sz="1810">
                <a:solidFill>
                  <a:schemeClr val="tx1"/>
                </a:solidFill>
                <a:latin typeface="Calibri "/>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20" name="Text Placeholder 3">
            <a:extLst>
              <a:ext uri="{FF2B5EF4-FFF2-40B4-BE49-F238E27FC236}">
                <a16:creationId xmlns:a16="http://schemas.microsoft.com/office/drawing/2014/main" id="{6FB3DB85-0326-FE20-885C-C8A17C706BE8}"/>
              </a:ext>
            </a:extLst>
          </p:cNvPr>
          <p:cNvSpPr>
            <a:spLocks noGrp="1"/>
          </p:cNvSpPr>
          <p:nvPr>
            <p:ph type="body" sz="quarter" idx="13" hasCustomPrompt="1"/>
          </p:nvPr>
        </p:nvSpPr>
        <p:spPr>
          <a:xfrm>
            <a:off x="32682763" y="6298881"/>
            <a:ext cx="10378646" cy="712352"/>
          </a:xfrm>
          <a:prstGeom prst="rect">
            <a:avLst/>
          </a:prstGeom>
        </p:spPr>
        <p:txBody>
          <a:bodyPr wrap="square" lIns="228589" tIns="228589" rIns="228589" bIns="228589">
            <a:spAutoFit/>
          </a:bodyPr>
          <a:lstStyle>
            <a:lvl1pPr marL="0" indent="0">
              <a:buNone/>
              <a:defRPr sz="1810">
                <a:solidFill>
                  <a:schemeClr val="tx1"/>
                </a:solidFill>
                <a:latin typeface="Calibri "/>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21" name="Text Placeholder 3">
            <a:extLst>
              <a:ext uri="{FF2B5EF4-FFF2-40B4-BE49-F238E27FC236}">
                <a16:creationId xmlns:a16="http://schemas.microsoft.com/office/drawing/2014/main" id="{3E447851-E60C-ABD7-73D1-189928B0BE75}"/>
              </a:ext>
            </a:extLst>
          </p:cNvPr>
          <p:cNvSpPr>
            <a:spLocks noGrp="1"/>
          </p:cNvSpPr>
          <p:nvPr>
            <p:ph type="body" sz="quarter" idx="14" hasCustomPrompt="1"/>
          </p:nvPr>
        </p:nvSpPr>
        <p:spPr>
          <a:xfrm>
            <a:off x="32654131" y="17320257"/>
            <a:ext cx="10432767" cy="712352"/>
          </a:xfrm>
          <a:prstGeom prst="rect">
            <a:avLst/>
          </a:prstGeom>
        </p:spPr>
        <p:txBody>
          <a:bodyPr wrap="square" lIns="228589" tIns="228589" rIns="228589" bIns="228589">
            <a:spAutoFit/>
          </a:bodyPr>
          <a:lstStyle>
            <a:lvl1pPr marL="0" indent="0">
              <a:buNone/>
              <a:defRPr sz="181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22" name="Text Placeholder 3">
            <a:extLst>
              <a:ext uri="{FF2B5EF4-FFF2-40B4-BE49-F238E27FC236}">
                <a16:creationId xmlns:a16="http://schemas.microsoft.com/office/drawing/2014/main" id="{9059ED9C-CD4A-FF7F-DD9A-A0A9015D487C}"/>
              </a:ext>
            </a:extLst>
          </p:cNvPr>
          <p:cNvSpPr>
            <a:spLocks noGrp="1"/>
          </p:cNvSpPr>
          <p:nvPr>
            <p:ph type="body" sz="quarter" idx="15" hasCustomPrompt="1"/>
          </p:nvPr>
        </p:nvSpPr>
        <p:spPr>
          <a:xfrm>
            <a:off x="32574827" y="24736843"/>
            <a:ext cx="10451131" cy="712352"/>
          </a:xfrm>
          <a:prstGeom prst="rect">
            <a:avLst/>
          </a:prstGeom>
        </p:spPr>
        <p:txBody>
          <a:bodyPr wrap="square" lIns="228589" tIns="228589" rIns="228589" bIns="228589">
            <a:spAutoFit/>
          </a:bodyPr>
          <a:lstStyle>
            <a:lvl1pPr marL="0" indent="0">
              <a:buNone/>
              <a:defRPr sz="181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23" name="Title 1">
            <a:extLst>
              <a:ext uri="{FF2B5EF4-FFF2-40B4-BE49-F238E27FC236}">
                <a16:creationId xmlns:a16="http://schemas.microsoft.com/office/drawing/2014/main" id="{8E005D42-013D-0FB6-E9EC-A2D3A013E3D8}"/>
              </a:ext>
            </a:extLst>
          </p:cNvPr>
          <p:cNvSpPr txBox="1">
            <a:spLocks/>
          </p:cNvSpPr>
          <p:nvPr userDrawn="1"/>
        </p:nvSpPr>
        <p:spPr>
          <a:xfrm>
            <a:off x="171454" y="918977"/>
            <a:ext cx="43891199" cy="2069298"/>
          </a:xfrm>
          <a:prstGeom prst="rect">
            <a:avLst/>
          </a:prstGeom>
        </p:spPr>
        <p:txBody>
          <a:bodyPr>
            <a:normAutofit/>
          </a:bodyPr>
          <a:lstStyle>
            <a:lvl1pPr algn="l" defTabSz="91450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312" b="1">
                <a:solidFill>
                  <a:schemeClr val="bg1"/>
                </a:solidFill>
                <a:latin typeface="+mn-lt"/>
              </a:rPr>
              <a:t>Click here to add title</a:t>
            </a:r>
          </a:p>
        </p:txBody>
      </p:sp>
      <p:sp>
        <p:nvSpPr>
          <p:cNvPr id="29" name="Rectangle 28">
            <a:extLst>
              <a:ext uri="{FF2B5EF4-FFF2-40B4-BE49-F238E27FC236}">
                <a16:creationId xmlns:a16="http://schemas.microsoft.com/office/drawing/2014/main" id="{DAA136D1-EC95-191C-85C9-977238A00325}"/>
              </a:ext>
            </a:extLst>
          </p:cNvPr>
          <p:cNvSpPr/>
          <p:nvPr userDrawn="1"/>
        </p:nvSpPr>
        <p:spPr>
          <a:xfrm>
            <a:off x="44369246" y="-27228"/>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How to add Text</a:t>
            </a:r>
          </a:p>
          <a:p>
            <a:pPr marL="0" marR="0">
              <a:lnSpc>
                <a:spcPct val="107000"/>
              </a:lnSpc>
              <a:spcBef>
                <a:spcPts val="0"/>
              </a:spcBef>
              <a:spcAft>
                <a:spcPts val="733"/>
              </a:spcAft>
            </a:pPr>
            <a:r>
              <a:rPr lang="en-US" sz="2567" b="0" kern="100">
                <a:effectLst/>
                <a:latin typeface="Calibri" panose="020F0502020204030204" pitchFamily="34" charset="0"/>
                <a:ea typeface="Calibri" panose="020F0502020204030204" pitchFamily="34" charset="0"/>
                <a:cs typeface="Times New Roman" panose="02020603050405020304" pitchFamily="18" charset="0"/>
              </a:rPr>
              <a:t>The template comes with a number of pre-formatted placeholders for headers and text blocks. You can add more blocks by copying and pasting the existing ones or by adding a text box from the HOME menu. </a:t>
            </a:r>
          </a:p>
          <a:p>
            <a:pPr marL="0" marR="0">
              <a:lnSpc>
                <a:spcPct val="107000"/>
              </a:lnSpc>
              <a:spcBef>
                <a:spcPts val="0"/>
              </a:spcBef>
              <a:spcAft>
                <a:spcPts val="733"/>
              </a:spcAft>
            </a:pPr>
            <a:endParaRPr lang="en-US" sz="2567" b="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Text size</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Adjust the size of your text based on how much content you must present. The default template text offers a good starting point. Follow the conference requirements. </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How to add Tables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To add a table from scratch go to the INSERT menu and </a:t>
            </a:r>
            <a:br>
              <a:rPr lang="en-US" sz="2567" kern="100">
                <a:effectLst/>
                <a:latin typeface="Calibri" panose="020F0502020204030204" pitchFamily="34" charset="0"/>
                <a:ea typeface="Calibri" panose="020F0502020204030204" pitchFamily="34" charset="0"/>
                <a:cs typeface="Times New Roman" panose="02020603050405020304" pitchFamily="18" charset="0"/>
              </a:rPr>
            </a:br>
            <a:r>
              <a:rPr lang="en-US" sz="2567" kern="100">
                <a:effectLst/>
                <a:latin typeface="Calibri" panose="020F0502020204030204" pitchFamily="34" charset="0"/>
                <a:ea typeface="Calibri" panose="020F0502020204030204" pitchFamily="34" charset="0"/>
                <a:cs typeface="Times New Roman" panose="02020603050405020304" pitchFamily="18" charset="0"/>
              </a:rPr>
              <a:t>click on TABLE. A drop-down box will help you select rows and columns. </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You can also copy and a paste a table from Word or another PowerPoint document. A pasted table may need to be re-formatted by RIGHT-CLICK &gt; FORMAT SHAPE, TEXT BOX, Margins.</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Graphs / Charts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You can simply copy and paste charts and graphs from Excel or Word. Some reformatting may be required depending on how the original document has been created.</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How to remove the info bars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Save your work</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Save your template as a PowerPoint document. For printing, save as PowerPoint or “Print-quality” PDF. </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TIP: There is a downloadable file with instructions for a PDF job options preset that you can download at TO.COME.com that will automatically save your poster with the correct TID Print Plant specifications. </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Print your poster</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When you are ready to have your poster printed at TID, go online to https://tid.llnl.gov/print. and click on the “Printing &amp; Posters” button then “Order Printing Online”. Choose the poster type the best suits your needs and submit your order. You will receive a confirmation email letting your know your order was delivered. Please allow 3–5 business days for printing.</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NOTE: You will need a Project and Task to submit your order.</a:t>
            </a:r>
          </a:p>
        </p:txBody>
      </p:sp>
      <p:pic>
        <p:nvPicPr>
          <p:cNvPr id="34" name="Picture 33">
            <a:extLst>
              <a:ext uri="{FF2B5EF4-FFF2-40B4-BE49-F238E27FC236}">
                <a16:creationId xmlns:a16="http://schemas.microsoft.com/office/drawing/2014/main" id="{741D0A49-9E70-F4CA-EC35-C0D76C68E544}"/>
              </a:ext>
            </a:extLst>
          </p:cNvPr>
          <p:cNvPicPr>
            <a:picLocks noChangeAspect="1"/>
          </p:cNvPicPr>
          <p:nvPr userDrawn="1"/>
        </p:nvPicPr>
        <p:blipFill>
          <a:blip r:embed="rId2"/>
          <a:stretch>
            <a:fillRect/>
          </a:stretch>
        </p:blipFill>
        <p:spPr>
          <a:xfrm>
            <a:off x="47875875" y="5300066"/>
            <a:ext cx="3454579" cy="1678868"/>
          </a:xfrm>
          <a:prstGeom prst="rect">
            <a:avLst/>
          </a:prstGeom>
        </p:spPr>
      </p:pic>
      <p:pic>
        <p:nvPicPr>
          <p:cNvPr id="36" name="Picture 35">
            <a:extLst>
              <a:ext uri="{FF2B5EF4-FFF2-40B4-BE49-F238E27FC236}">
                <a16:creationId xmlns:a16="http://schemas.microsoft.com/office/drawing/2014/main" id="{B58D72CC-E7E7-A75B-1C56-C248D76C3556}"/>
              </a:ext>
            </a:extLst>
          </p:cNvPr>
          <p:cNvPicPr>
            <a:picLocks noChangeAspect="1"/>
          </p:cNvPicPr>
          <p:nvPr userDrawn="1"/>
        </p:nvPicPr>
        <p:blipFill>
          <a:blip r:embed="rId3"/>
          <a:stretch>
            <a:fillRect/>
          </a:stretch>
        </p:blipFill>
        <p:spPr>
          <a:xfrm>
            <a:off x="48392817" y="13455567"/>
            <a:ext cx="2420692" cy="1678867"/>
          </a:xfrm>
          <a:prstGeom prst="rect">
            <a:avLst/>
          </a:prstGeom>
        </p:spPr>
      </p:pic>
    </p:spTree>
    <p:extLst>
      <p:ext uri="{BB962C8B-B14F-4D97-AF65-F5344CB8AC3E}">
        <p14:creationId xmlns:p14="http://schemas.microsoft.com/office/powerpoint/2010/main" val="663055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478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52706D1E-D81D-7F4F-15BD-087BAC1FDB9E}"/>
              </a:ext>
            </a:extLst>
          </p:cNvPr>
          <p:cNvSpPr txBox="1">
            <a:spLocks/>
          </p:cNvSpPr>
          <p:nvPr userDrawn="1"/>
        </p:nvSpPr>
        <p:spPr>
          <a:xfrm>
            <a:off x="-584" y="751931"/>
            <a:ext cx="43891199" cy="2069298"/>
          </a:xfrm>
          <a:prstGeom prst="rect">
            <a:avLst/>
          </a:prstGeom>
        </p:spPr>
        <p:txBody>
          <a:bodyPr>
            <a:normAutofit/>
          </a:bodyPr>
          <a:lstStyle>
            <a:lvl1pPr algn="l" defTabSz="91450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312" b="1">
                <a:solidFill>
                  <a:schemeClr val="accent1">
                    <a:lumMod val="50000"/>
                  </a:schemeClr>
                </a:solidFill>
                <a:latin typeface="+mn-lt"/>
              </a:rPr>
              <a:t>Click here to add title</a:t>
            </a:r>
          </a:p>
        </p:txBody>
      </p:sp>
      <p:sp>
        <p:nvSpPr>
          <p:cNvPr id="28" name="Rectangle 27">
            <a:extLst>
              <a:ext uri="{FF2B5EF4-FFF2-40B4-BE49-F238E27FC236}">
                <a16:creationId xmlns:a16="http://schemas.microsoft.com/office/drawing/2014/main" id="{5D040B2A-62E0-2E69-C891-1CF9A70B04C8}"/>
              </a:ext>
            </a:extLst>
          </p:cNvPr>
          <p:cNvSpPr/>
          <p:nvPr userDrawn="1"/>
        </p:nvSpPr>
        <p:spPr>
          <a:xfrm>
            <a:off x="44397013" y="-27228"/>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a:lnSpc>
                <a:spcPct val="107000"/>
              </a:lnSpc>
              <a:spcBef>
                <a:spcPts val="0"/>
              </a:spcBef>
              <a:spcAft>
                <a:spcPts val="733"/>
              </a:spcAft>
            </a:pPr>
            <a:r>
              <a:rPr lang="en-US" sz="3300" b="1" kern="100">
                <a:effectLst/>
                <a:latin typeface="Calibri" panose="020F0502020204030204" pitchFamily="34" charset="0"/>
                <a:ea typeface="Calibri" panose="020F0502020204030204" pitchFamily="34" charset="0"/>
                <a:cs typeface="Times New Roman" panose="02020603050405020304" pitchFamily="18" charset="0"/>
              </a:rPr>
              <a:t>Text size</a:t>
            </a:r>
            <a:endParaRPr lang="en-US" sz="3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a:effectLst/>
                <a:latin typeface="Calibri" panose="020F0502020204030204" pitchFamily="34" charset="0"/>
                <a:ea typeface="Calibri" panose="020F0502020204030204" pitchFamily="34" charset="0"/>
                <a:cs typeface="Times New Roman" panose="02020603050405020304" pitchFamily="18" charset="0"/>
              </a:rPr>
              <a:t>Adjust the size of your text based on how much content you must present. The default template text offers a good starting point. Follow the conference requirements. </a:t>
            </a:r>
          </a:p>
          <a:p>
            <a:pPr marL="0" marR="0">
              <a:lnSpc>
                <a:spcPct val="107000"/>
              </a:lnSpc>
              <a:spcBef>
                <a:spcPts val="0"/>
              </a:spcBef>
              <a:spcAft>
                <a:spcPts val="733"/>
              </a:spcAft>
            </a:pPr>
            <a:r>
              <a:rPr lang="en-US" sz="3300" b="1" kern="100">
                <a:effectLst/>
                <a:latin typeface="Calibri" panose="020F0502020204030204" pitchFamily="34" charset="0"/>
                <a:ea typeface="Calibri" panose="020F0502020204030204" pitchFamily="34" charset="0"/>
                <a:cs typeface="Times New Roman" panose="02020603050405020304" pitchFamily="18" charset="0"/>
              </a:rPr>
              <a:t>How to add Tables</a:t>
            </a:r>
            <a:endParaRPr lang="en-US" sz="3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a:effectLst/>
                <a:latin typeface="Calibri" panose="020F0502020204030204" pitchFamily="34" charset="0"/>
                <a:ea typeface="Calibri" panose="020F0502020204030204" pitchFamily="34" charset="0"/>
                <a:cs typeface="Times New Roman" panose="02020603050405020304" pitchFamily="18" charset="0"/>
              </a:rPr>
              <a:t>To add a table from scratch go to the INSERT menu and </a:t>
            </a:r>
            <a:br>
              <a:rPr lang="en-US" sz="3300" kern="100">
                <a:effectLst/>
                <a:latin typeface="Calibri" panose="020F0502020204030204" pitchFamily="34" charset="0"/>
                <a:ea typeface="Calibri" panose="020F0502020204030204" pitchFamily="34" charset="0"/>
                <a:cs typeface="Times New Roman" panose="02020603050405020304" pitchFamily="18" charset="0"/>
              </a:rPr>
            </a:br>
            <a:r>
              <a:rPr lang="en-US" sz="3300" kern="100">
                <a:effectLst/>
                <a:latin typeface="Calibri" panose="020F0502020204030204" pitchFamily="34" charset="0"/>
                <a:ea typeface="Calibri" panose="020F0502020204030204" pitchFamily="34" charset="0"/>
                <a:cs typeface="Times New Roman" panose="02020603050405020304" pitchFamily="18" charset="0"/>
              </a:rPr>
              <a:t>click on TABLE. A drop-down box will help you select rows and columns. </a:t>
            </a:r>
          </a:p>
          <a:p>
            <a:pPr marL="0" marR="0">
              <a:lnSpc>
                <a:spcPct val="107000"/>
              </a:lnSpc>
              <a:spcBef>
                <a:spcPts val="0"/>
              </a:spcBef>
              <a:spcAft>
                <a:spcPts val="733"/>
              </a:spcAft>
            </a:pPr>
            <a:r>
              <a:rPr lang="en-US" sz="3300" kern="100">
                <a:effectLst/>
                <a:latin typeface="Calibri" panose="020F0502020204030204" pitchFamily="34" charset="0"/>
                <a:ea typeface="Calibri" panose="020F0502020204030204" pitchFamily="34" charset="0"/>
                <a:cs typeface="Times New Roman" panose="02020603050405020304" pitchFamily="18" charset="0"/>
              </a:rPr>
              <a:t>You can also copy and a paste a table from Word or another PowerPoint document. A pasted table may need to be re-formatted by RIGHT-CLICK &gt; FORMAT SHAPE, TEXT BOX, Margins.</a:t>
            </a:r>
          </a:p>
          <a:p>
            <a:pPr marL="0" marR="0">
              <a:lnSpc>
                <a:spcPct val="107000"/>
              </a:lnSpc>
              <a:spcBef>
                <a:spcPts val="0"/>
              </a:spcBef>
              <a:spcAft>
                <a:spcPts val="733"/>
              </a:spcAft>
            </a:pPr>
            <a:r>
              <a:rPr lang="en-US" sz="3300" b="1" kern="100">
                <a:effectLst/>
                <a:latin typeface="Calibri" panose="020F0502020204030204" pitchFamily="34" charset="0"/>
                <a:ea typeface="Calibri" panose="020F0502020204030204" pitchFamily="34" charset="0"/>
                <a:cs typeface="Times New Roman" panose="02020603050405020304" pitchFamily="18" charset="0"/>
              </a:rPr>
              <a:t>Graphs / Charts</a:t>
            </a:r>
            <a:endParaRPr lang="en-US" sz="3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a:effectLst/>
                <a:latin typeface="Calibri" panose="020F0502020204030204" pitchFamily="34" charset="0"/>
                <a:ea typeface="Calibri" panose="020F0502020204030204" pitchFamily="34" charset="0"/>
                <a:cs typeface="Times New Roman" panose="02020603050405020304" pitchFamily="18" charset="0"/>
              </a:rPr>
              <a:t>You can simply copy and paste charts and graphs from Excel or Word. Some reformatting may be required depending on how the original document has been created.</a:t>
            </a:r>
          </a:p>
          <a:p>
            <a:pPr marL="0" marR="0">
              <a:lnSpc>
                <a:spcPct val="107000"/>
              </a:lnSpc>
              <a:spcBef>
                <a:spcPts val="0"/>
              </a:spcBef>
              <a:spcAft>
                <a:spcPts val="733"/>
              </a:spcAft>
            </a:pPr>
            <a:r>
              <a:rPr lang="en-US" sz="3300" b="1" kern="100">
                <a:effectLst/>
                <a:latin typeface="Calibri" panose="020F0502020204030204" pitchFamily="34" charset="0"/>
                <a:ea typeface="Calibri" panose="020F0502020204030204" pitchFamily="34" charset="0"/>
                <a:cs typeface="Times New Roman" panose="02020603050405020304" pitchFamily="18" charset="0"/>
              </a:rPr>
              <a:t>How to remove the info bars</a:t>
            </a:r>
            <a:endParaRPr lang="en-US" sz="3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a:effectLst/>
                <a:latin typeface="Calibri" panose="020F0502020204030204" pitchFamily="34" charset="0"/>
                <a:ea typeface="Calibri" panose="020F0502020204030204" pitchFamily="34" charset="0"/>
                <a:cs typeface="Times New Roman" panose="02020603050405020304" pitchFamily="18"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a:lnSpc>
                <a:spcPct val="107000"/>
              </a:lnSpc>
              <a:spcBef>
                <a:spcPts val="0"/>
              </a:spcBef>
              <a:spcAft>
                <a:spcPts val="733"/>
              </a:spcAft>
            </a:pPr>
            <a:r>
              <a:rPr lang="en-US" sz="3300" b="1" kern="100">
                <a:effectLst/>
                <a:latin typeface="Calibri" panose="020F0502020204030204" pitchFamily="34" charset="0"/>
                <a:ea typeface="Calibri" panose="020F0502020204030204" pitchFamily="34" charset="0"/>
                <a:cs typeface="Times New Roman" panose="02020603050405020304" pitchFamily="18" charset="0"/>
              </a:rPr>
              <a:t>Save your work</a:t>
            </a:r>
            <a:endParaRPr lang="en-US" sz="3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a:effectLst/>
                <a:latin typeface="Calibri" panose="020F0502020204030204" pitchFamily="34" charset="0"/>
                <a:ea typeface="Calibri" panose="020F0502020204030204" pitchFamily="34" charset="0"/>
                <a:cs typeface="Times New Roman" panose="02020603050405020304" pitchFamily="18" charset="0"/>
              </a:rPr>
              <a:t>Save your template as a PowerPoint document. For printing, save as PowerPoint or “Print-quality” PDF. </a:t>
            </a:r>
          </a:p>
          <a:p>
            <a:pPr marL="0" marR="0">
              <a:lnSpc>
                <a:spcPct val="107000"/>
              </a:lnSpc>
              <a:spcBef>
                <a:spcPts val="0"/>
              </a:spcBef>
              <a:spcAft>
                <a:spcPts val="733"/>
              </a:spcAft>
            </a:pPr>
            <a:r>
              <a:rPr lang="en-US" sz="3300" kern="100">
                <a:effectLst/>
                <a:latin typeface="Calibri" panose="020F0502020204030204" pitchFamily="34" charset="0"/>
                <a:ea typeface="Calibri" panose="020F0502020204030204" pitchFamily="34" charset="0"/>
                <a:cs typeface="Times New Roman" panose="02020603050405020304" pitchFamily="18" charset="0"/>
              </a:rPr>
              <a:t>TIP: There is a downloadable file with instructions for a PDF job options preset that you can download at TO.COME.com that will automatically save your poster with the correct TID Print Plant specifications. </a:t>
            </a:r>
          </a:p>
          <a:p>
            <a:pPr marL="0" marR="0">
              <a:lnSpc>
                <a:spcPct val="107000"/>
              </a:lnSpc>
              <a:spcBef>
                <a:spcPts val="0"/>
              </a:spcBef>
              <a:spcAft>
                <a:spcPts val="733"/>
              </a:spcAft>
            </a:pPr>
            <a:r>
              <a:rPr lang="en-US" sz="3300" b="1" kern="100">
                <a:effectLst/>
                <a:latin typeface="Calibri" panose="020F0502020204030204" pitchFamily="34" charset="0"/>
                <a:ea typeface="Calibri" panose="020F0502020204030204" pitchFamily="34" charset="0"/>
                <a:cs typeface="Times New Roman" panose="02020603050405020304" pitchFamily="18" charset="0"/>
              </a:rPr>
              <a:t>Print your poster</a:t>
            </a:r>
            <a:endParaRPr lang="en-US" sz="3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3300" kern="100">
                <a:effectLst/>
                <a:latin typeface="Calibri" panose="020F0502020204030204" pitchFamily="34" charset="0"/>
                <a:ea typeface="Calibri" panose="020F0502020204030204" pitchFamily="34" charset="0"/>
                <a:cs typeface="Times New Roman" panose="02020603050405020304" pitchFamily="18" charset="0"/>
              </a:rPr>
              <a:t>When you are ready to have your poster printed at TID, go online to https://tid.llnl.gov/print. and click on the “Printing &amp; Posters” button then “Order Printing Online”. Choose the poster type the best suits your needs and submit your order. You will receive a confirmation email letting your know your order was delivered. Please allow 3–5 business days for printing.</a:t>
            </a:r>
          </a:p>
          <a:p>
            <a:pPr marL="0" marR="0">
              <a:lnSpc>
                <a:spcPct val="107000"/>
              </a:lnSpc>
              <a:spcBef>
                <a:spcPts val="0"/>
              </a:spcBef>
              <a:spcAft>
                <a:spcPts val="733"/>
              </a:spcAft>
            </a:pPr>
            <a:r>
              <a:rPr lang="en-US" sz="3300" kern="100">
                <a:effectLst/>
                <a:latin typeface="Calibri" panose="020F0502020204030204" pitchFamily="34" charset="0"/>
                <a:ea typeface="Calibri" panose="020F0502020204030204" pitchFamily="34" charset="0"/>
                <a:cs typeface="Times New Roman" panose="02020603050405020304" pitchFamily="18" charset="0"/>
              </a:rPr>
              <a:t>NOTE: You will need a Project and Task to submit your order.</a:t>
            </a:r>
          </a:p>
        </p:txBody>
      </p:sp>
      <p:sp>
        <p:nvSpPr>
          <p:cNvPr id="29" name="Rectangle 28">
            <a:extLst>
              <a:ext uri="{FF2B5EF4-FFF2-40B4-BE49-F238E27FC236}">
                <a16:creationId xmlns:a16="http://schemas.microsoft.com/office/drawing/2014/main" id="{D0C08212-203E-74B6-7F36-3FBF66F36CA4}"/>
              </a:ext>
            </a:extLst>
          </p:cNvPr>
          <p:cNvSpPr/>
          <p:nvPr userDrawn="1"/>
        </p:nvSpPr>
        <p:spPr>
          <a:xfrm>
            <a:off x="862815" y="4961195"/>
            <a:ext cx="10071166"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0" name="TextBox 29">
            <a:extLst>
              <a:ext uri="{FF2B5EF4-FFF2-40B4-BE49-F238E27FC236}">
                <a16:creationId xmlns:a16="http://schemas.microsoft.com/office/drawing/2014/main" id="{F38C1A64-4DD4-160A-9402-9566C05EAEBD}"/>
              </a:ext>
            </a:extLst>
          </p:cNvPr>
          <p:cNvSpPr txBox="1"/>
          <p:nvPr userDrawn="1"/>
        </p:nvSpPr>
        <p:spPr>
          <a:xfrm>
            <a:off x="827099" y="5071004"/>
            <a:ext cx="10106885" cy="1028167"/>
          </a:xfrm>
          <a:prstGeom prst="rect">
            <a:avLst/>
          </a:prstGeom>
          <a:noFill/>
        </p:spPr>
        <p:txBody>
          <a:bodyPr wrap="square" rtlCol="0">
            <a:spAutoFit/>
          </a:bodyPr>
          <a:lstStyle/>
          <a:p>
            <a:pPr algn="ctr"/>
            <a:r>
              <a:rPr lang="en-US" sz="2607" b="1">
                <a:solidFill>
                  <a:schemeClr val="bg1"/>
                </a:solidFill>
              </a:rPr>
              <a:t>(click to edit) INTRODUCTION or ABSTRACT </a:t>
            </a:r>
          </a:p>
          <a:p>
            <a:endParaRPr lang="en-US" sz="5211" baseline="-25000"/>
          </a:p>
        </p:txBody>
      </p:sp>
      <p:sp>
        <p:nvSpPr>
          <p:cNvPr id="31" name="Rectangle 30">
            <a:extLst>
              <a:ext uri="{FF2B5EF4-FFF2-40B4-BE49-F238E27FC236}">
                <a16:creationId xmlns:a16="http://schemas.microsoft.com/office/drawing/2014/main" id="{7C2DD60C-EB30-6B57-A856-0CA4834661DF}"/>
              </a:ext>
            </a:extLst>
          </p:cNvPr>
          <p:cNvSpPr/>
          <p:nvPr userDrawn="1"/>
        </p:nvSpPr>
        <p:spPr>
          <a:xfrm>
            <a:off x="827099" y="17077401"/>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2" name="Rectangle 31">
            <a:extLst>
              <a:ext uri="{FF2B5EF4-FFF2-40B4-BE49-F238E27FC236}">
                <a16:creationId xmlns:a16="http://schemas.microsoft.com/office/drawing/2014/main" id="{2A315B9E-CBCE-19DE-04E8-5B47E5353CB9}"/>
              </a:ext>
            </a:extLst>
          </p:cNvPr>
          <p:cNvSpPr/>
          <p:nvPr userDrawn="1"/>
        </p:nvSpPr>
        <p:spPr>
          <a:xfrm>
            <a:off x="11527730" y="4948161"/>
            <a:ext cx="10088503"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3" name="Rectangle 32">
            <a:extLst>
              <a:ext uri="{FF2B5EF4-FFF2-40B4-BE49-F238E27FC236}">
                <a16:creationId xmlns:a16="http://schemas.microsoft.com/office/drawing/2014/main" id="{CC1DD261-F94E-4710-1B83-6EF887D64BF4}"/>
              </a:ext>
            </a:extLst>
          </p:cNvPr>
          <p:cNvSpPr/>
          <p:nvPr userDrawn="1"/>
        </p:nvSpPr>
        <p:spPr>
          <a:xfrm>
            <a:off x="32882552" y="4962763"/>
            <a:ext cx="10052542" cy="768632"/>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4" name="Rectangle 33">
            <a:extLst>
              <a:ext uri="{FF2B5EF4-FFF2-40B4-BE49-F238E27FC236}">
                <a16:creationId xmlns:a16="http://schemas.microsoft.com/office/drawing/2014/main" id="{8EEB03C5-289B-D94A-4CBD-E216F55E0B45}"/>
              </a:ext>
            </a:extLst>
          </p:cNvPr>
          <p:cNvSpPr/>
          <p:nvPr userDrawn="1"/>
        </p:nvSpPr>
        <p:spPr>
          <a:xfrm>
            <a:off x="32865152" y="16279571"/>
            <a:ext cx="1006994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5" name="Rectangle 34">
            <a:extLst>
              <a:ext uri="{FF2B5EF4-FFF2-40B4-BE49-F238E27FC236}">
                <a16:creationId xmlns:a16="http://schemas.microsoft.com/office/drawing/2014/main" id="{F6AB71E1-5FB5-E077-BD31-A49CCE438492}"/>
              </a:ext>
            </a:extLst>
          </p:cNvPr>
          <p:cNvSpPr/>
          <p:nvPr userDrawn="1"/>
        </p:nvSpPr>
        <p:spPr>
          <a:xfrm>
            <a:off x="32865151" y="23814234"/>
            <a:ext cx="1005540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36" name="TextBox 35">
            <a:extLst>
              <a:ext uri="{FF2B5EF4-FFF2-40B4-BE49-F238E27FC236}">
                <a16:creationId xmlns:a16="http://schemas.microsoft.com/office/drawing/2014/main" id="{BDFCEAE2-58C9-F0BB-FA78-EF862276F97E}"/>
              </a:ext>
            </a:extLst>
          </p:cNvPr>
          <p:cNvSpPr txBox="1"/>
          <p:nvPr userDrawn="1"/>
        </p:nvSpPr>
        <p:spPr>
          <a:xfrm>
            <a:off x="1002568" y="17077403"/>
            <a:ext cx="9910109" cy="1295419"/>
          </a:xfrm>
          <a:prstGeom prst="rect">
            <a:avLst/>
          </a:prstGeom>
          <a:noFill/>
        </p:spPr>
        <p:txBody>
          <a:bodyPr wrap="square" rtlCol="0">
            <a:spAutoFit/>
          </a:bodyPr>
          <a:lstStyle/>
          <a:p>
            <a:pPr algn="ctr"/>
            <a:r>
              <a:rPr lang="en-US" sz="2607" b="1">
                <a:solidFill>
                  <a:schemeClr val="bg1"/>
                </a:solidFill>
              </a:rPr>
              <a:t>(click to edit) OBJECTIVES</a:t>
            </a:r>
          </a:p>
          <a:p>
            <a:endParaRPr lang="en-US" sz="5211"/>
          </a:p>
        </p:txBody>
      </p:sp>
      <p:sp>
        <p:nvSpPr>
          <p:cNvPr id="37" name="TextBox 36">
            <a:extLst>
              <a:ext uri="{FF2B5EF4-FFF2-40B4-BE49-F238E27FC236}">
                <a16:creationId xmlns:a16="http://schemas.microsoft.com/office/drawing/2014/main" id="{AB988808-436E-1031-560E-3FF948BBC31F}"/>
              </a:ext>
            </a:extLst>
          </p:cNvPr>
          <p:cNvSpPr txBox="1"/>
          <p:nvPr userDrawn="1"/>
        </p:nvSpPr>
        <p:spPr>
          <a:xfrm>
            <a:off x="11553815" y="4997947"/>
            <a:ext cx="10106885" cy="1295419"/>
          </a:xfrm>
          <a:prstGeom prst="rect">
            <a:avLst/>
          </a:prstGeom>
          <a:noFill/>
        </p:spPr>
        <p:txBody>
          <a:bodyPr wrap="square" rtlCol="0">
            <a:spAutoFit/>
          </a:bodyPr>
          <a:lstStyle/>
          <a:p>
            <a:pPr algn="ctr"/>
            <a:r>
              <a:rPr lang="en-US" sz="2607" b="1">
                <a:solidFill>
                  <a:schemeClr val="bg1"/>
                </a:solidFill>
              </a:rPr>
              <a:t>(click to edit) INTRODUCTION or ABSTRACT</a:t>
            </a:r>
          </a:p>
          <a:p>
            <a:endParaRPr lang="en-US" sz="5211"/>
          </a:p>
        </p:txBody>
      </p:sp>
      <p:sp>
        <p:nvSpPr>
          <p:cNvPr id="38" name="TextBox 37">
            <a:extLst>
              <a:ext uri="{FF2B5EF4-FFF2-40B4-BE49-F238E27FC236}">
                <a16:creationId xmlns:a16="http://schemas.microsoft.com/office/drawing/2014/main" id="{619589A0-80CF-E62C-5B8B-609761162F69}"/>
              </a:ext>
            </a:extLst>
          </p:cNvPr>
          <p:cNvSpPr txBox="1"/>
          <p:nvPr userDrawn="1"/>
        </p:nvSpPr>
        <p:spPr>
          <a:xfrm>
            <a:off x="32923483" y="5005180"/>
            <a:ext cx="9985526" cy="1295419"/>
          </a:xfrm>
          <a:prstGeom prst="rect">
            <a:avLst/>
          </a:prstGeom>
          <a:noFill/>
        </p:spPr>
        <p:txBody>
          <a:bodyPr wrap="square" rtlCol="0">
            <a:spAutoFit/>
          </a:bodyPr>
          <a:lstStyle/>
          <a:p>
            <a:pPr algn="ctr"/>
            <a:r>
              <a:rPr lang="en-US" sz="2607" b="1">
                <a:solidFill>
                  <a:schemeClr val="bg1"/>
                </a:solidFill>
              </a:rPr>
              <a:t>(click to edit) CONCLUSIONS</a:t>
            </a:r>
          </a:p>
          <a:p>
            <a:endParaRPr lang="en-US" sz="5211"/>
          </a:p>
        </p:txBody>
      </p:sp>
      <p:sp>
        <p:nvSpPr>
          <p:cNvPr id="39" name="TextBox 38">
            <a:extLst>
              <a:ext uri="{FF2B5EF4-FFF2-40B4-BE49-F238E27FC236}">
                <a16:creationId xmlns:a16="http://schemas.microsoft.com/office/drawing/2014/main" id="{7BB25296-727A-4368-BE2A-8FD7177383E7}"/>
              </a:ext>
            </a:extLst>
          </p:cNvPr>
          <p:cNvSpPr txBox="1"/>
          <p:nvPr userDrawn="1"/>
        </p:nvSpPr>
        <p:spPr>
          <a:xfrm>
            <a:off x="32923485" y="16279574"/>
            <a:ext cx="9966525" cy="1295419"/>
          </a:xfrm>
          <a:prstGeom prst="rect">
            <a:avLst/>
          </a:prstGeom>
          <a:noFill/>
        </p:spPr>
        <p:txBody>
          <a:bodyPr wrap="square" rtlCol="0">
            <a:spAutoFit/>
          </a:bodyPr>
          <a:lstStyle/>
          <a:p>
            <a:pPr algn="ctr"/>
            <a:r>
              <a:rPr lang="en-US" sz="2607" b="1">
                <a:solidFill>
                  <a:schemeClr val="bg1"/>
                </a:solidFill>
              </a:rPr>
              <a:t>(click to edit) REFERENCES</a:t>
            </a:r>
          </a:p>
          <a:p>
            <a:endParaRPr lang="en-US" sz="5211"/>
          </a:p>
        </p:txBody>
      </p:sp>
      <p:sp>
        <p:nvSpPr>
          <p:cNvPr id="40" name="TextBox 39">
            <a:extLst>
              <a:ext uri="{FF2B5EF4-FFF2-40B4-BE49-F238E27FC236}">
                <a16:creationId xmlns:a16="http://schemas.microsoft.com/office/drawing/2014/main" id="{9A3920ED-D6DA-A7D1-0002-1D47AE3A0ACF}"/>
              </a:ext>
            </a:extLst>
          </p:cNvPr>
          <p:cNvSpPr txBox="1"/>
          <p:nvPr userDrawn="1"/>
        </p:nvSpPr>
        <p:spPr>
          <a:xfrm>
            <a:off x="32823697" y="23886122"/>
            <a:ext cx="10049860" cy="1295419"/>
          </a:xfrm>
          <a:prstGeom prst="rect">
            <a:avLst/>
          </a:prstGeom>
          <a:noFill/>
        </p:spPr>
        <p:txBody>
          <a:bodyPr wrap="square" rtlCol="0">
            <a:spAutoFit/>
          </a:bodyPr>
          <a:lstStyle/>
          <a:p>
            <a:pPr algn="ctr"/>
            <a:r>
              <a:rPr lang="en-US" sz="2607" b="1">
                <a:solidFill>
                  <a:schemeClr val="bg1"/>
                </a:solidFill>
              </a:rPr>
              <a:t>(click to edit) ACKNOWLEDGEMENTS</a:t>
            </a:r>
          </a:p>
          <a:p>
            <a:endParaRPr lang="en-US" sz="5211"/>
          </a:p>
        </p:txBody>
      </p:sp>
      <p:sp>
        <p:nvSpPr>
          <p:cNvPr id="41" name="Text Placeholder 3">
            <a:extLst>
              <a:ext uri="{FF2B5EF4-FFF2-40B4-BE49-F238E27FC236}">
                <a16:creationId xmlns:a16="http://schemas.microsoft.com/office/drawing/2014/main" id="{18675854-1009-4E68-817C-165DF908258C}"/>
              </a:ext>
            </a:extLst>
          </p:cNvPr>
          <p:cNvSpPr>
            <a:spLocks noGrp="1"/>
          </p:cNvSpPr>
          <p:nvPr>
            <p:ph type="body" sz="quarter" idx="10" hasCustomPrompt="1"/>
          </p:nvPr>
        </p:nvSpPr>
        <p:spPr>
          <a:xfrm>
            <a:off x="869490" y="5767490"/>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42" name="Rectangle 41">
            <a:extLst>
              <a:ext uri="{FF2B5EF4-FFF2-40B4-BE49-F238E27FC236}">
                <a16:creationId xmlns:a16="http://schemas.microsoft.com/office/drawing/2014/main" id="{5D0714BA-8AF9-6A8F-03FA-A70D2F3652D3}"/>
              </a:ext>
            </a:extLst>
          </p:cNvPr>
          <p:cNvSpPr/>
          <p:nvPr userDrawn="1"/>
        </p:nvSpPr>
        <p:spPr>
          <a:xfrm>
            <a:off x="22218978" y="4961195"/>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43" name="TextBox 42">
            <a:extLst>
              <a:ext uri="{FF2B5EF4-FFF2-40B4-BE49-F238E27FC236}">
                <a16:creationId xmlns:a16="http://schemas.microsoft.com/office/drawing/2014/main" id="{99C782E2-F0A1-6C92-79E7-74CDB793BC83}"/>
              </a:ext>
            </a:extLst>
          </p:cNvPr>
          <p:cNvSpPr txBox="1"/>
          <p:nvPr userDrawn="1"/>
        </p:nvSpPr>
        <p:spPr>
          <a:xfrm>
            <a:off x="22195950" y="5071004"/>
            <a:ext cx="10106885" cy="493533"/>
          </a:xfrm>
          <a:prstGeom prst="rect">
            <a:avLst/>
          </a:prstGeom>
          <a:noFill/>
        </p:spPr>
        <p:txBody>
          <a:bodyPr wrap="square" rtlCol="0">
            <a:spAutoFit/>
          </a:bodyPr>
          <a:lstStyle/>
          <a:p>
            <a:pPr algn="ctr"/>
            <a:r>
              <a:rPr lang="en-US" sz="2607" b="1">
                <a:solidFill>
                  <a:schemeClr val="bg1"/>
                </a:solidFill>
              </a:rPr>
              <a:t>(click to edit) RESULTS</a:t>
            </a:r>
          </a:p>
        </p:txBody>
      </p:sp>
      <p:sp>
        <p:nvSpPr>
          <p:cNvPr id="44" name="TextBox 43">
            <a:extLst>
              <a:ext uri="{FF2B5EF4-FFF2-40B4-BE49-F238E27FC236}">
                <a16:creationId xmlns:a16="http://schemas.microsoft.com/office/drawing/2014/main" id="{3A33AA4C-CAD8-9592-0AF4-DC6B6F8AB481}"/>
              </a:ext>
            </a:extLst>
          </p:cNvPr>
          <p:cNvSpPr txBox="1"/>
          <p:nvPr userDrawn="1"/>
        </p:nvSpPr>
        <p:spPr>
          <a:xfrm>
            <a:off x="298764" y="4015657"/>
            <a:ext cx="43611487" cy="594009"/>
          </a:xfrm>
          <a:prstGeom prst="rect">
            <a:avLst/>
          </a:prstGeom>
          <a:noFill/>
        </p:spPr>
        <p:txBody>
          <a:bodyPr wrap="square" rtlCol="0">
            <a:spAutoFit/>
          </a:bodyPr>
          <a:lstStyle/>
          <a:p>
            <a:pPr algn="ctr"/>
            <a:r>
              <a:rPr lang="en-US" sz="3260"/>
              <a:t>Click here to add affiliations or delete if not necessary</a:t>
            </a:r>
          </a:p>
        </p:txBody>
      </p:sp>
      <p:sp>
        <p:nvSpPr>
          <p:cNvPr id="45" name="Text Placeholder 3">
            <a:extLst>
              <a:ext uri="{FF2B5EF4-FFF2-40B4-BE49-F238E27FC236}">
                <a16:creationId xmlns:a16="http://schemas.microsoft.com/office/drawing/2014/main" id="{1E6ACB48-B6E5-35D0-E8E8-F37F6422D252}"/>
              </a:ext>
            </a:extLst>
          </p:cNvPr>
          <p:cNvSpPr>
            <a:spLocks noGrp="1"/>
          </p:cNvSpPr>
          <p:nvPr>
            <p:ph type="body" sz="quarter" idx="17" hasCustomPrompt="1"/>
          </p:nvPr>
        </p:nvSpPr>
        <p:spPr>
          <a:xfrm>
            <a:off x="11538817" y="5747553"/>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46" name="Text Placeholder 3">
            <a:extLst>
              <a:ext uri="{FF2B5EF4-FFF2-40B4-BE49-F238E27FC236}">
                <a16:creationId xmlns:a16="http://schemas.microsoft.com/office/drawing/2014/main" id="{6AD1A36F-2AB0-96C4-A0AB-6AA6A1295414}"/>
              </a:ext>
            </a:extLst>
          </p:cNvPr>
          <p:cNvSpPr>
            <a:spLocks noGrp="1"/>
          </p:cNvSpPr>
          <p:nvPr>
            <p:ph type="body" sz="quarter" idx="18" hasCustomPrompt="1"/>
          </p:nvPr>
        </p:nvSpPr>
        <p:spPr>
          <a:xfrm>
            <a:off x="805792" y="17875232"/>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47" name="Text Placeholder 3">
            <a:extLst>
              <a:ext uri="{FF2B5EF4-FFF2-40B4-BE49-F238E27FC236}">
                <a16:creationId xmlns:a16="http://schemas.microsoft.com/office/drawing/2014/main" id="{F9119624-4F5B-E679-C81D-EF1B3EF5D3E6}"/>
              </a:ext>
            </a:extLst>
          </p:cNvPr>
          <p:cNvSpPr>
            <a:spLocks noGrp="1"/>
          </p:cNvSpPr>
          <p:nvPr>
            <p:ph type="body" sz="quarter" idx="19" hasCustomPrompt="1"/>
          </p:nvPr>
        </p:nvSpPr>
        <p:spPr>
          <a:xfrm>
            <a:off x="22245503" y="5795349"/>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48" name="Text Placeholder 3">
            <a:extLst>
              <a:ext uri="{FF2B5EF4-FFF2-40B4-BE49-F238E27FC236}">
                <a16:creationId xmlns:a16="http://schemas.microsoft.com/office/drawing/2014/main" id="{E3259384-7C57-8FA6-4E14-A52473649192}"/>
              </a:ext>
            </a:extLst>
          </p:cNvPr>
          <p:cNvSpPr>
            <a:spLocks noGrp="1"/>
          </p:cNvSpPr>
          <p:nvPr>
            <p:ph type="body" sz="quarter" idx="20" hasCustomPrompt="1"/>
          </p:nvPr>
        </p:nvSpPr>
        <p:spPr>
          <a:xfrm>
            <a:off x="32923484" y="5803281"/>
            <a:ext cx="10052542"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49" name="Text Placeholder 3">
            <a:extLst>
              <a:ext uri="{FF2B5EF4-FFF2-40B4-BE49-F238E27FC236}">
                <a16:creationId xmlns:a16="http://schemas.microsoft.com/office/drawing/2014/main" id="{D3D03C4B-4890-CA64-F558-046DADFF201D}"/>
              </a:ext>
            </a:extLst>
          </p:cNvPr>
          <p:cNvSpPr>
            <a:spLocks noGrp="1"/>
          </p:cNvSpPr>
          <p:nvPr>
            <p:ph type="body" sz="quarter" idx="21" hasCustomPrompt="1"/>
          </p:nvPr>
        </p:nvSpPr>
        <p:spPr>
          <a:xfrm>
            <a:off x="32878398" y="17095147"/>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
        <p:nvSpPr>
          <p:cNvPr id="50" name="Text Placeholder 3">
            <a:extLst>
              <a:ext uri="{FF2B5EF4-FFF2-40B4-BE49-F238E27FC236}">
                <a16:creationId xmlns:a16="http://schemas.microsoft.com/office/drawing/2014/main" id="{44336B32-4119-039F-C27B-F88665467DC2}"/>
              </a:ext>
            </a:extLst>
          </p:cNvPr>
          <p:cNvSpPr>
            <a:spLocks noGrp="1"/>
          </p:cNvSpPr>
          <p:nvPr>
            <p:ph type="body" sz="quarter" idx="22" hasCustomPrompt="1"/>
          </p:nvPr>
        </p:nvSpPr>
        <p:spPr>
          <a:xfrm>
            <a:off x="32839412" y="24592614"/>
            <a:ext cx="10106885" cy="766341"/>
          </a:xfrm>
          <a:prstGeom prst="rect">
            <a:avLst/>
          </a:prstGeom>
        </p:spPr>
        <p:txBody>
          <a:bodyPr wrap="square" lIns="228589" tIns="228589" rIns="228589" bIns="228589">
            <a:spAutoFit/>
          </a:bodyPr>
          <a:lstStyle>
            <a:lvl1pPr marL="0" indent="0">
              <a:buNone/>
              <a:defRPr sz="2200">
                <a:solidFill>
                  <a:schemeClr val="tx1"/>
                </a:solidFill>
                <a:latin typeface="+mn-lt"/>
                <a:cs typeface="Times New Roman" pitchFamily="18" charset="0"/>
              </a:defRPr>
            </a:lvl1pPr>
            <a:lvl2pPr marL="1076220" indent="-413930">
              <a:defRPr sz="1810">
                <a:latin typeface="Trebuchet MS" pitchFamily="34" charset="0"/>
              </a:defRPr>
            </a:lvl2pPr>
            <a:lvl3pPr marL="1490150" indent="-413930">
              <a:defRPr sz="1810">
                <a:latin typeface="Trebuchet MS" pitchFamily="34" charset="0"/>
              </a:defRPr>
            </a:lvl3pPr>
            <a:lvl4pPr marL="1945475" indent="-455324">
              <a:defRPr sz="1810">
                <a:latin typeface="Trebuchet MS" pitchFamily="34" charset="0"/>
              </a:defRPr>
            </a:lvl4pPr>
            <a:lvl5pPr marL="2276618" indent="-331145">
              <a:defRPr sz="1810">
                <a:latin typeface="Trebuchet MS" pitchFamily="34" charset="0"/>
              </a:defRPr>
            </a:lvl5pPr>
          </a:lstStyle>
          <a:p>
            <a:pPr lvl="0"/>
            <a:r>
              <a:rPr lang="en-US"/>
              <a:t>Type in or paste your text here</a:t>
            </a:r>
          </a:p>
        </p:txBody>
      </p:sp>
    </p:spTree>
    <p:extLst>
      <p:ext uri="{BB962C8B-B14F-4D97-AF65-F5344CB8AC3E}">
        <p14:creationId xmlns:p14="http://schemas.microsoft.com/office/powerpoint/2010/main" val="4266754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heme" Target="../theme/theme1.xml"/><Relationship Id="rId7" Type="http://schemas.openxmlformats.org/officeDocument/2006/relationships/image" Target="../media/image3.wmf"/><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1.bin"/><Relationship Id="rId11" Type="http://schemas.openxmlformats.org/officeDocument/2006/relationships/image" Target="../media/image7.png"/><Relationship Id="rId5" Type="http://schemas.openxmlformats.org/officeDocument/2006/relationships/image" Target="../media/image2.jpeg"/><Relationship Id="rId10" Type="http://schemas.openxmlformats.org/officeDocument/2006/relationships/image" Target="../media/image6.png"/><Relationship Id="rId4" Type="http://schemas.openxmlformats.org/officeDocument/2006/relationships/image" Target="../media/image1.jpeg"/><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heme" Target="../theme/theme2.xml"/><Relationship Id="rId7"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1.jpeg"/><Relationship Id="rId11" Type="http://schemas.openxmlformats.org/officeDocument/2006/relationships/image" Target="../media/image6.png"/><Relationship Id="rId5" Type="http://schemas.openxmlformats.org/officeDocument/2006/relationships/image" Target="../media/image10.jpeg"/><Relationship Id="rId10" Type="http://schemas.openxmlformats.org/officeDocument/2006/relationships/image" Target="../media/image5.png"/><Relationship Id="rId4" Type="http://schemas.openxmlformats.org/officeDocument/2006/relationships/image" Target="../media/image9.jpeg"/><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D7C0623A-8C18-4D2C-F7A9-B2B1DC00080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43891200" cy="32918400"/>
          </a:xfrm>
          <a:prstGeom prst="rect">
            <a:avLst/>
          </a:prstGeom>
        </p:spPr>
      </p:pic>
      <p:sp>
        <p:nvSpPr>
          <p:cNvPr id="10" name="Rectangle 9">
            <a:extLst>
              <a:ext uri="{FF2B5EF4-FFF2-40B4-BE49-F238E27FC236}">
                <a16:creationId xmlns:a16="http://schemas.microsoft.com/office/drawing/2014/main" id="{430056C8-8D3B-64F0-3F9B-1E04BD22D91D}"/>
              </a:ext>
            </a:extLst>
          </p:cNvPr>
          <p:cNvSpPr/>
          <p:nvPr userDrawn="1"/>
        </p:nvSpPr>
        <p:spPr>
          <a:xfrm>
            <a:off x="-19050" y="2"/>
            <a:ext cx="44150882" cy="2919284"/>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pic>
        <p:nvPicPr>
          <p:cNvPr id="7" name="Picture 6">
            <a:extLst>
              <a:ext uri="{FF2B5EF4-FFF2-40B4-BE49-F238E27FC236}">
                <a16:creationId xmlns:a16="http://schemas.microsoft.com/office/drawing/2014/main" id="{D9A702DF-22B0-1C7A-4A13-1BD0B6476633}"/>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249" t="-794" r="83882" b="4811"/>
          <a:stretch/>
        </p:blipFill>
        <p:spPr>
          <a:xfrm>
            <a:off x="518987" y="-27804"/>
            <a:ext cx="6474941" cy="2863679"/>
          </a:xfrm>
          <a:prstGeom prst="rect">
            <a:avLst/>
          </a:prstGeom>
        </p:spPr>
      </p:pic>
      <p:sp>
        <p:nvSpPr>
          <p:cNvPr id="11" name="Rectangle 10">
            <a:extLst>
              <a:ext uri="{FF2B5EF4-FFF2-40B4-BE49-F238E27FC236}">
                <a16:creationId xmlns:a16="http://schemas.microsoft.com/office/drawing/2014/main" id="{7BE78E03-4613-4768-5C6D-5014BEE84E16}"/>
              </a:ext>
            </a:extLst>
          </p:cNvPr>
          <p:cNvSpPr/>
          <p:nvPr userDrawn="1"/>
        </p:nvSpPr>
        <p:spPr>
          <a:xfrm>
            <a:off x="0" y="2947090"/>
            <a:ext cx="43891200" cy="250223"/>
          </a:xfrm>
          <a:prstGeom prst="rect">
            <a:avLst/>
          </a:prstGeom>
          <a:solidFill>
            <a:srgbClr val="6EFB0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graphicFrame>
        <p:nvGraphicFramePr>
          <p:cNvPr id="12" name="Object 11">
            <a:extLst>
              <a:ext uri="{FF2B5EF4-FFF2-40B4-BE49-F238E27FC236}">
                <a16:creationId xmlns:a16="http://schemas.microsoft.com/office/drawing/2014/main" id="{F8B2EC2D-EA82-103D-B804-6D549AF25789}"/>
              </a:ext>
            </a:extLst>
          </p:cNvPr>
          <p:cNvGraphicFramePr>
            <a:graphicFrameLocks noChangeAspect="1"/>
          </p:cNvGraphicFramePr>
          <p:nvPr userDrawn="1">
            <p:extLst>
              <p:ext uri="{D42A27DB-BD31-4B8C-83A1-F6EECF244321}">
                <p14:modId xmlns:p14="http://schemas.microsoft.com/office/powerpoint/2010/main" val="1915772218"/>
              </p:ext>
            </p:extLst>
          </p:nvPr>
        </p:nvGraphicFramePr>
        <p:xfrm>
          <a:off x="0" y="2956741"/>
          <a:ext cx="44131832" cy="240572"/>
        </p:xfrm>
        <a:graphic>
          <a:graphicData uri="http://schemas.openxmlformats.org/presentationml/2006/ole">
            <mc:AlternateContent xmlns:mc="http://schemas.openxmlformats.org/markup-compatibility/2006">
              <mc:Choice xmlns:v="urn:schemas-microsoft-com:vml" Requires="v">
                <p:oleObj r:id="rId6" imgW="43872840" imgH="279360" progId="">
                  <p:embed/>
                </p:oleObj>
              </mc:Choice>
              <mc:Fallback>
                <p:oleObj r:id="rId6" imgW="43872840" imgH="279360" progId="">
                  <p:embed/>
                  <p:pic>
                    <p:nvPicPr>
                      <p:cNvPr id="12" name="Object 11">
                        <a:extLst>
                          <a:ext uri="{FF2B5EF4-FFF2-40B4-BE49-F238E27FC236}">
                            <a16:creationId xmlns:a16="http://schemas.microsoft.com/office/drawing/2014/main" id="{F8B2EC2D-EA82-103D-B804-6D549AF25789}"/>
                          </a:ext>
                        </a:extLst>
                      </p:cNvPr>
                      <p:cNvPicPr/>
                      <p:nvPr/>
                    </p:nvPicPr>
                    <p:blipFill>
                      <a:blip r:embed="rId7"/>
                      <a:stretch>
                        <a:fillRect/>
                      </a:stretch>
                    </p:blipFill>
                    <p:spPr>
                      <a:xfrm>
                        <a:off x="0" y="2956741"/>
                        <a:ext cx="44131832" cy="240572"/>
                      </a:xfrm>
                      <a:prstGeom prst="rect">
                        <a:avLst/>
                      </a:prstGeom>
                    </p:spPr>
                  </p:pic>
                </p:oleObj>
              </mc:Fallback>
            </mc:AlternateContent>
          </a:graphicData>
        </a:graphic>
      </p:graphicFrame>
      <p:sp>
        <p:nvSpPr>
          <p:cNvPr id="22" name="Rectangle 21">
            <a:extLst>
              <a:ext uri="{FF2B5EF4-FFF2-40B4-BE49-F238E27FC236}">
                <a16:creationId xmlns:a16="http://schemas.microsoft.com/office/drawing/2014/main" id="{EBD3AD5E-0CF0-ACB6-F72A-216F8BDE7B40}"/>
              </a:ext>
            </a:extLst>
          </p:cNvPr>
          <p:cNvSpPr/>
          <p:nvPr userDrawn="1"/>
        </p:nvSpPr>
        <p:spPr>
          <a:xfrm>
            <a:off x="9527" y="31437427"/>
            <a:ext cx="43919775" cy="1518427"/>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5" name="Rectangle 4">
            <a:extLst>
              <a:ext uri="{FF2B5EF4-FFF2-40B4-BE49-F238E27FC236}">
                <a16:creationId xmlns:a16="http://schemas.microsoft.com/office/drawing/2014/main" id="{8CD418EB-09E7-18B5-4BAA-1E47AD7E41FF}"/>
              </a:ext>
            </a:extLst>
          </p:cNvPr>
          <p:cNvSpPr/>
          <p:nvPr userDrawn="1"/>
        </p:nvSpPr>
        <p:spPr>
          <a:xfrm>
            <a:off x="-12475029" y="0"/>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5421"/>
          </a:p>
        </p:txBody>
      </p:sp>
      <p:sp>
        <p:nvSpPr>
          <p:cNvPr id="6" name="TextBox 5">
            <a:extLst>
              <a:ext uri="{FF2B5EF4-FFF2-40B4-BE49-F238E27FC236}">
                <a16:creationId xmlns:a16="http://schemas.microsoft.com/office/drawing/2014/main" id="{B42618FB-6A25-B369-2DEF-6F4BFDDCCB63}"/>
              </a:ext>
            </a:extLst>
          </p:cNvPr>
          <p:cNvSpPr txBox="1"/>
          <p:nvPr userDrawn="1"/>
        </p:nvSpPr>
        <p:spPr>
          <a:xfrm>
            <a:off x="-12080931" y="1382471"/>
            <a:ext cx="11358359" cy="24413093"/>
          </a:xfrm>
          <a:prstGeom prst="rect">
            <a:avLst/>
          </a:prstGeom>
          <a:noFill/>
        </p:spPr>
        <p:txBody>
          <a:bodyPr wrap="square" rtlCol="0">
            <a:spAutoFit/>
          </a:bodyPr>
          <a:lstStyle/>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Calibri" panose="020F0502020204030204" pitchFamily="34" charset="0"/>
              </a:rPr>
              <a:t>This PowerPoint template produces a 36”x48” presentation poster. You can use it to create your research poster and save valuable time placing titles, subtitles, text, and graphics. </a:t>
            </a: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Calibri" panose="020F0502020204030204" pitchFamily="34" charset="0"/>
              </a:rPr>
              <a:t> </a:t>
            </a: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Calibri" panose="020F0502020204030204" pitchFamily="34" charset="0"/>
              </a:rPr>
              <a:t>Need design assistance? Call or message Melissa Snider at 3-2610 (snider12@llnl.gov) or Nick Thomas at 2-2319 (thomas260@llnl.gov).</a:t>
            </a: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u="sng" kern="100">
                <a:effectLst/>
                <a:latin typeface="Calibri" panose="020F0502020204030204" pitchFamily="34" charset="0"/>
                <a:ea typeface="Calibri" panose="020F0502020204030204" pitchFamily="34" charset="0"/>
                <a:cs typeface="Times New Roman" panose="02020603050405020304" pitchFamily="18" charset="0"/>
              </a:rPr>
              <a:t>QUICK START</a:t>
            </a:r>
            <a:endParaRPr lang="en-US" sz="2567" u="sng"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To choose the column configuration you would like </a:t>
            </a:r>
            <a:r>
              <a:rPr lang="en-US" sz="2567" kern="100">
                <a:effectLst/>
                <a:latin typeface="Calibri" panose="020F0502020204030204" pitchFamily="34" charset="0"/>
                <a:ea typeface="Calibri" panose="020F0502020204030204" pitchFamily="34" charset="0"/>
                <a:cs typeface="Times New Roman" panose="02020603050405020304" pitchFamily="18" charset="0"/>
              </a:rPr>
              <a:t>Select LAYOUT to see the column options available for this template. The poster columns can also be customized on the Master. VIEW &gt; MASTER.</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Zoom in and out</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As you work on your poster zoom in and out to the level that is more comfortable to you. Go to VIEW &gt; ZOOM.</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Title, Authors, and Affiliations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TIP: </a:t>
            </a:r>
            <a:r>
              <a:rPr lang="en-US" sz="2567" kern="100">
                <a:effectLst/>
                <a:latin typeface="Calibri" panose="020F0502020204030204" pitchFamily="34" charset="0"/>
                <a:ea typeface="Calibri" panose="020F0502020204030204" pitchFamily="34" charset="0"/>
                <a:cs typeface="Times New Roman" panose="02020603050405020304" pitchFamily="18" charset="0"/>
              </a:rPr>
              <a:t>The font size of your title should be bigger than your name(s) and institution name(s). We recommend 90 pt font in </a:t>
            </a:r>
            <a:r>
              <a:rPr lang="en-US" sz="2567" b="1" kern="100">
                <a:effectLst/>
                <a:latin typeface="Calibri" panose="020F0502020204030204" pitchFamily="34" charset="0"/>
                <a:ea typeface="Calibri" panose="020F0502020204030204" pitchFamily="34" charset="0"/>
                <a:cs typeface="Times New Roman" panose="02020603050405020304" pitchFamily="18" charset="0"/>
              </a:rPr>
              <a:t>bold </a:t>
            </a:r>
            <a:r>
              <a:rPr lang="en-US" sz="2567" kern="100">
                <a:effectLst/>
                <a:latin typeface="Calibri" panose="020F0502020204030204" pitchFamily="34" charset="0"/>
                <a:ea typeface="Calibri" panose="020F0502020204030204" pitchFamily="34" charset="0"/>
                <a:cs typeface="Times New Roman" panose="02020603050405020304" pitchFamily="18" charset="0"/>
              </a:rPr>
              <a:t>for title, 48 pt font for the authors and institutions.</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Adding Logos / Seals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Photographs / Graphics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Image Quality Check</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Zoom in and look at your images at 100% magnification. If they look good they will print. </a:t>
            </a: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AA3BCE70-06B9-C136-B699-154DF92C68CE}"/>
              </a:ext>
            </a:extLst>
          </p:cNvPr>
          <p:cNvPicPr>
            <a:picLocks noChangeAspect="1"/>
          </p:cNvPicPr>
          <p:nvPr userDrawn="1"/>
        </p:nvPicPr>
        <p:blipFill>
          <a:blip r:embed="rId8"/>
          <a:stretch>
            <a:fillRect/>
          </a:stretch>
        </p:blipFill>
        <p:spPr>
          <a:xfrm>
            <a:off x="-12009880" y="22061426"/>
            <a:ext cx="3922918" cy="3575980"/>
          </a:xfrm>
          <a:prstGeom prst="rect">
            <a:avLst/>
          </a:prstGeom>
        </p:spPr>
      </p:pic>
      <p:pic>
        <p:nvPicPr>
          <p:cNvPr id="13" name="Picture 12">
            <a:extLst>
              <a:ext uri="{FF2B5EF4-FFF2-40B4-BE49-F238E27FC236}">
                <a16:creationId xmlns:a16="http://schemas.microsoft.com/office/drawing/2014/main" id="{AFF053B9-DCA5-5892-87D2-22CA59A3F75C}"/>
              </a:ext>
            </a:extLst>
          </p:cNvPr>
          <p:cNvPicPr>
            <a:picLocks noChangeAspect="1"/>
          </p:cNvPicPr>
          <p:nvPr userDrawn="1"/>
        </p:nvPicPr>
        <p:blipFill>
          <a:blip r:embed="rId9"/>
          <a:stretch>
            <a:fillRect/>
          </a:stretch>
        </p:blipFill>
        <p:spPr>
          <a:xfrm>
            <a:off x="-7940840" y="21432011"/>
            <a:ext cx="7072147" cy="4205394"/>
          </a:xfrm>
          <a:prstGeom prst="rect">
            <a:avLst/>
          </a:prstGeom>
        </p:spPr>
      </p:pic>
      <p:pic>
        <p:nvPicPr>
          <p:cNvPr id="14" name="Picture 13">
            <a:extLst>
              <a:ext uri="{FF2B5EF4-FFF2-40B4-BE49-F238E27FC236}">
                <a16:creationId xmlns:a16="http://schemas.microsoft.com/office/drawing/2014/main" id="{5FDFBA7B-C750-6AEC-83F3-6B2B4AA2080B}"/>
              </a:ext>
            </a:extLst>
          </p:cNvPr>
          <p:cNvPicPr>
            <a:picLocks noChangeAspect="1"/>
          </p:cNvPicPr>
          <p:nvPr userDrawn="1"/>
        </p:nvPicPr>
        <p:blipFill>
          <a:blip r:embed="rId10"/>
          <a:stretch>
            <a:fillRect/>
          </a:stretch>
        </p:blipFill>
        <p:spPr>
          <a:xfrm>
            <a:off x="-12080933" y="28439074"/>
            <a:ext cx="11153156" cy="3572046"/>
          </a:xfrm>
          <a:prstGeom prst="rect">
            <a:avLst/>
          </a:prstGeom>
        </p:spPr>
      </p:pic>
      <p:sp>
        <p:nvSpPr>
          <p:cNvPr id="15" name="Rectangle 14">
            <a:extLst>
              <a:ext uri="{FF2B5EF4-FFF2-40B4-BE49-F238E27FC236}">
                <a16:creationId xmlns:a16="http://schemas.microsoft.com/office/drawing/2014/main" id="{8B9A5A71-6003-D189-5494-1E9C4A8C293C}"/>
              </a:ext>
            </a:extLst>
          </p:cNvPr>
          <p:cNvSpPr/>
          <p:nvPr userDrawn="1"/>
        </p:nvSpPr>
        <p:spPr>
          <a:xfrm>
            <a:off x="44429236" y="-27804"/>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How to add Text</a:t>
            </a:r>
          </a:p>
          <a:p>
            <a:pPr marL="0" marR="0">
              <a:lnSpc>
                <a:spcPct val="107000"/>
              </a:lnSpc>
              <a:spcBef>
                <a:spcPts val="0"/>
              </a:spcBef>
              <a:spcAft>
                <a:spcPts val="733"/>
              </a:spcAft>
            </a:pPr>
            <a:r>
              <a:rPr lang="en-US" sz="2567" b="0" kern="100">
                <a:effectLst/>
                <a:latin typeface="Calibri" panose="020F0502020204030204" pitchFamily="34" charset="0"/>
                <a:ea typeface="Calibri" panose="020F0502020204030204" pitchFamily="34" charset="0"/>
                <a:cs typeface="Times New Roman" panose="02020603050405020304" pitchFamily="18" charset="0"/>
              </a:rPr>
              <a:t>The template comes with a number of pre-formatted placeholders for headers and text blocks. You can add more blocks by copying and pasting the existing ones or by adding a text box from the HOME menu. </a:t>
            </a:r>
          </a:p>
          <a:p>
            <a:pPr marL="0" marR="0">
              <a:lnSpc>
                <a:spcPct val="107000"/>
              </a:lnSpc>
              <a:spcBef>
                <a:spcPts val="0"/>
              </a:spcBef>
              <a:spcAft>
                <a:spcPts val="733"/>
              </a:spcAft>
            </a:pPr>
            <a:endParaRPr lang="en-US" sz="2567" b="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Text size</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Adjust the size of your text based on how much content you must present. The default template text offers a good starting point. Follow the conference requirements. </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How to add Tables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To add a table from scratch go to the INSERT menu and </a:t>
            </a:r>
            <a:br>
              <a:rPr lang="en-US" sz="2567" kern="100">
                <a:effectLst/>
                <a:latin typeface="Calibri" panose="020F0502020204030204" pitchFamily="34" charset="0"/>
                <a:ea typeface="Calibri" panose="020F0502020204030204" pitchFamily="34" charset="0"/>
                <a:cs typeface="Times New Roman" panose="02020603050405020304" pitchFamily="18" charset="0"/>
              </a:rPr>
            </a:br>
            <a:r>
              <a:rPr lang="en-US" sz="2567" kern="100">
                <a:effectLst/>
                <a:latin typeface="Calibri" panose="020F0502020204030204" pitchFamily="34" charset="0"/>
                <a:ea typeface="Calibri" panose="020F0502020204030204" pitchFamily="34" charset="0"/>
                <a:cs typeface="Times New Roman" panose="02020603050405020304" pitchFamily="18" charset="0"/>
              </a:rPr>
              <a:t>click on TABLE. A drop-down box will help you select rows and columns. </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You can also copy and a paste a table from Word or another PowerPoint document. A pasted table may need to be re-formatted by RIGHT-CLICK &gt; FORMAT SHAPE, TEXT BOX, Margins.</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Graphs / Charts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You can simply copy and paste charts and graphs from Excel or Word. Some reformatting may be required depending on how the original document has been created.</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How to remove the info bars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Save your work</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Save your template as a PowerPoint document. For printing, save as PowerPoint or “Print-quality” PDF. </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TIP: There is a downloadable file with instructions for a PDF job options preset that you can download at TO.COME.com that will automatically save your poster with the correct TID Print Plant specifications. </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Print your poster</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When you are ready to have your poster printed at TID, go online to https://tid.llnl.gov/print. and click on the “Printing &amp; Posters” button then “Order Printing Online”. Choose the poster type the best suits your needs and submit your order. You will receive a confirmation email letting your know your order was delivered. Please allow 3–5 business days for printing.</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NOTE: You will need a Project and Task to submit your order.</a:t>
            </a:r>
          </a:p>
        </p:txBody>
      </p:sp>
      <p:pic>
        <p:nvPicPr>
          <p:cNvPr id="16" name="Picture 15">
            <a:extLst>
              <a:ext uri="{FF2B5EF4-FFF2-40B4-BE49-F238E27FC236}">
                <a16:creationId xmlns:a16="http://schemas.microsoft.com/office/drawing/2014/main" id="{39FD3CF0-8537-7BD1-85C8-A364A6590869}"/>
              </a:ext>
            </a:extLst>
          </p:cNvPr>
          <p:cNvPicPr>
            <a:picLocks noChangeAspect="1"/>
          </p:cNvPicPr>
          <p:nvPr userDrawn="1"/>
        </p:nvPicPr>
        <p:blipFill>
          <a:blip r:embed="rId11"/>
          <a:stretch>
            <a:fillRect/>
          </a:stretch>
        </p:blipFill>
        <p:spPr>
          <a:xfrm>
            <a:off x="47875875" y="5300066"/>
            <a:ext cx="3454579" cy="1678868"/>
          </a:xfrm>
          <a:prstGeom prst="rect">
            <a:avLst/>
          </a:prstGeom>
        </p:spPr>
      </p:pic>
      <p:pic>
        <p:nvPicPr>
          <p:cNvPr id="17" name="Picture 16">
            <a:extLst>
              <a:ext uri="{FF2B5EF4-FFF2-40B4-BE49-F238E27FC236}">
                <a16:creationId xmlns:a16="http://schemas.microsoft.com/office/drawing/2014/main" id="{82DEA9BC-8AA0-69E4-7CF7-4508F6449397}"/>
              </a:ext>
            </a:extLst>
          </p:cNvPr>
          <p:cNvPicPr>
            <a:picLocks noChangeAspect="1"/>
          </p:cNvPicPr>
          <p:nvPr userDrawn="1"/>
        </p:nvPicPr>
        <p:blipFill>
          <a:blip r:embed="rId12"/>
          <a:stretch>
            <a:fillRect/>
          </a:stretch>
        </p:blipFill>
        <p:spPr>
          <a:xfrm>
            <a:off x="48392817" y="13455567"/>
            <a:ext cx="2420692" cy="1678867"/>
          </a:xfrm>
          <a:prstGeom prst="rect">
            <a:avLst/>
          </a:prstGeom>
        </p:spPr>
      </p:pic>
    </p:spTree>
    <p:extLst>
      <p:ext uri="{BB962C8B-B14F-4D97-AF65-F5344CB8AC3E}">
        <p14:creationId xmlns:p14="http://schemas.microsoft.com/office/powerpoint/2010/main" val="1123974415"/>
      </p:ext>
    </p:extLst>
  </p:cSld>
  <p:clrMap bg1="lt1" tx1="dk1" bg2="lt2" tx2="dk2" accent1="accent1" accent2="accent2" accent3="accent3" accent4="accent4" accent5="accent5" accent6="accent6" hlink="hlink" folHlink="folHlink"/>
  <p:sldLayoutIdLst>
    <p:sldLayoutId id="2147483727" r:id="rId1"/>
    <p:sldLayoutId id="2147483768" r:id="rId2"/>
  </p:sldLayoutIdLst>
  <p:txStyles>
    <p:titleStyle>
      <a:lvl1pPr algn="l" defTabSz="745188" rtl="0" eaLnBrk="1" latinLnBrk="0" hangingPunct="1">
        <a:lnSpc>
          <a:spcPct val="90000"/>
        </a:lnSpc>
        <a:spcBef>
          <a:spcPct val="0"/>
        </a:spcBef>
        <a:buNone/>
        <a:defRPr sz="3585" kern="1200">
          <a:solidFill>
            <a:schemeClr val="tx1"/>
          </a:solidFill>
          <a:latin typeface="+mj-lt"/>
          <a:ea typeface="+mj-ea"/>
          <a:cs typeface="+mj-cs"/>
        </a:defRPr>
      </a:lvl1pPr>
    </p:titleStyle>
    <p:bodyStyle>
      <a:lvl1pPr marL="186297" indent="-186297" algn="l" defTabSz="745188" rtl="0" eaLnBrk="1" latinLnBrk="0" hangingPunct="1">
        <a:lnSpc>
          <a:spcPct val="90000"/>
        </a:lnSpc>
        <a:spcBef>
          <a:spcPts val="815"/>
        </a:spcBef>
        <a:buFont typeface="Arial" panose="020B0604020202020204" pitchFamily="34" charset="0"/>
        <a:buChar char="•"/>
        <a:defRPr sz="2282" kern="1200">
          <a:solidFill>
            <a:schemeClr val="tx1"/>
          </a:solidFill>
          <a:latin typeface="+mn-lt"/>
          <a:ea typeface="+mn-ea"/>
          <a:cs typeface="+mn-cs"/>
        </a:defRPr>
      </a:lvl1pPr>
      <a:lvl2pPr marL="558892" indent="-186297" algn="l" defTabSz="745188" rtl="0" eaLnBrk="1" latinLnBrk="0" hangingPunct="1">
        <a:lnSpc>
          <a:spcPct val="90000"/>
        </a:lnSpc>
        <a:spcBef>
          <a:spcPts val="407"/>
        </a:spcBef>
        <a:buFont typeface="Arial" panose="020B0604020202020204" pitchFamily="34" charset="0"/>
        <a:buChar char="•"/>
        <a:defRPr sz="1955" kern="1200">
          <a:solidFill>
            <a:schemeClr val="tx1"/>
          </a:solidFill>
          <a:latin typeface="+mn-lt"/>
          <a:ea typeface="+mn-ea"/>
          <a:cs typeface="+mn-cs"/>
        </a:defRPr>
      </a:lvl2pPr>
      <a:lvl3pPr marL="931485" indent="-186297" algn="l" defTabSz="745188" rtl="0" eaLnBrk="1" latinLnBrk="0" hangingPunct="1">
        <a:lnSpc>
          <a:spcPct val="90000"/>
        </a:lnSpc>
        <a:spcBef>
          <a:spcPts val="407"/>
        </a:spcBef>
        <a:buFont typeface="Arial" panose="020B0604020202020204" pitchFamily="34" charset="0"/>
        <a:buChar char="•"/>
        <a:defRPr sz="1630" kern="1200">
          <a:solidFill>
            <a:schemeClr val="tx1"/>
          </a:solidFill>
          <a:latin typeface="+mn-lt"/>
          <a:ea typeface="+mn-ea"/>
          <a:cs typeface="+mn-cs"/>
        </a:defRPr>
      </a:lvl3pPr>
      <a:lvl4pPr marL="1304079"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4pPr>
      <a:lvl5pPr marL="1676675"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p:bodyStyle>
    <p:otherStyle>
      <a:defPPr>
        <a:defRPr lang="en-US"/>
      </a:defPPr>
      <a:lvl1pPr marL="0" algn="l" defTabSz="745188" rtl="0" eaLnBrk="1" latinLnBrk="0" hangingPunct="1">
        <a:defRPr sz="1467" kern="1200">
          <a:solidFill>
            <a:schemeClr val="tx1"/>
          </a:solidFill>
          <a:latin typeface="+mn-lt"/>
          <a:ea typeface="+mn-ea"/>
          <a:cs typeface="+mn-cs"/>
        </a:defRPr>
      </a:lvl1pPr>
      <a:lvl2pPr marL="372594" algn="l" defTabSz="745188" rtl="0" eaLnBrk="1" latinLnBrk="0" hangingPunct="1">
        <a:defRPr sz="1467" kern="1200">
          <a:solidFill>
            <a:schemeClr val="tx1"/>
          </a:solidFill>
          <a:latin typeface="+mn-lt"/>
          <a:ea typeface="+mn-ea"/>
          <a:cs typeface="+mn-cs"/>
        </a:defRPr>
      </a:lvl2pPr>
      <a:lvl3pPr marL="745188" algn="l" defTabSz="745188" rtl="0" eaLnBrk="1" latinLnBrk="0" hangingPunct="1">
        <a:defRPr sz="1467" kern="1200">
          <a:solidFill>
            <a:schemeClr val="tx1"/>
          </a:solidFill>
          <a:latin typeface="+mn-lt"/>
          <a:ea typeface="+mn-ea"/>
          <a:cs typeface="+mn-cs"/>
        </a:defRPr>
      </a:lvl3pPr>
      <a:lvl4pPr marL="1117783" algn="l" defTabSz="745188" rtl="0" eaLnBrk="1" latinLnBrk="0" hangingPunct="1">
        <a:defRPr sz="1467" kern="1200">
          <a:solidFill>
            <a:schemeClr val="tx1"/>
          </a:solidFill>
          <a:latin typeface="+mn-lt"/>
          <a:ea typeface="+mn-ea"/>
          <a:cs typeface="+mn-cs"/>
        </a:defRPr>
      </a:lvl4pPr>
      <a:lvl5pPr marL="1490376" algn="l" defTabSz="745188" rtl="0" eaLnBrk="1" latinLnBrk="0" hangingPunct="1">
        <a:defRPr sz="1467" kern="1200">
          <a:solidFill>
            <a:schemeClr val="tx1"/>
          </a:solidFill>
          <a:latin typeface="+mn-lt"/>
          <a:ea typeface="+mn-ea"/>
          <a:cs typeface="+mn-cs"/>
        </a:defRPr>
      </a:lvl5pPr>
      <a:lvl6pPr marL="1862971" algn="l" defTabSz="745188" rtl="0" eaLnBrk="1" latinLnBrk="0" hangingPunct="1">
        <a:defRPr sz="1467" kern="1200">
          <a:solidFill>
            <a:schemeClr val="tx1"/>
          </a:solidFill>
          <a:latin typeface="+mn-lt"/>
          <a:ea typeface="+mn-ea"/>
          <a:cs typeface="+mn-cs"/>
        </a:defRPr>
      </a:lvl6pPr>
      <a:lvl7pPr marL="2235565" algn="l" defTabSz="745188" rtl="0" eaLnBrk="1" latinLnBrk="0" hangingPunct="1">
        <a:defRPr sz="1467" kern="1200">
          <a:solidFill>
            <a:schemeClr val="tx1"/>
          </a:solidFill>
          <a:latin typeface="+mn-lt"/>
          <a:ea typeface="+mn-ea"/>
          <a:cs typeface="+mn-cs"/>
        </a:defRPr>
      </a:lvl7pPr>
      <a:lvl8pPr marL="2608159" algn="l" defTabSz="745188" rtl="0" eaLnBrk="1" latinLnBrk="0" hangingPunct="1">
        <a:defRPr sz="1467" kern="1200">
          <a:solidFill>
            <a:schemeClr val="tx1"/>
          </a:solidFill>
          <a:latin typeface="+mn-lt"/>
          <a:ea typeface="+mn-ea"/>
          <a:cs typeface="+mn-cs"/>
        </a:defRPr>
      </a:lvl8pPr>
      <a:lvl9pPr marL="2980754" algn="l" defTabSz="745188" rtl="0" eaLnBrk="1" latinLnBrk="0" hangingPunct="1">
        <a:defRPr sz="14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A blue sky with some clouds&#10;&#10;Description automatically generated with low confidence">
            <a:extLst>
              <a:ext uri="{FF2B5EF4-FFF2-40B4-BE49-F238E27FC236}">
                <a16:creationId xmlns:a16="http://schemas.microsoft.com/office/drawing/2014/main" id="{53477D5F-19E6-124E-F28D-327AD9303D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3007233"/>
            <a:ext cx="43891199" cy="28749733"/>
          </a:xfrm>
          <a:prstGeom prst="rect">
            <a:avLst/>
          </a:prstGeom>
        </p:spPr>
      </p:pic>
      <p:sp>
        <p:nvSpPr>
          <p:cNvPr id="9" name="Rectangle 8">
            <a:extLst>
              <a:ext uri="{FF2B5EF4-FFF2-40B4-BE49-F238E27FC236}">
                <a16:creationId xmlns:a16="http://schemas.microsoft.com/office/drawing/2014/main" id="{09BD132F-12E8-39F5-0EFF-C419A91EFEE5}"/>
              </a:ext>
            </a:extLst>
          </p:cNvPr>
          <p:cNvSpPr/>
          <p:nvPr userDrawn="1"/>
        </p:nvSpPr>
        <p:spPr>
          <a:xfrm>
            <a:off x="-1" y="0"/>
            <a:ext cx="43891200" cy="30072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pic>
        <p:nvPicPr>
          <p:cNvPr id="8" name="Picture 7" descr="A blue and white logo&#10;&#10;Description automatically generated with low confidence">
            <a:extLst>
              <a:ext uri="{FF2B5EF4-FFF2-40B4-BE49-F238E27FC236}">
                <a16:creationId xmlns:a16="http://schemas.microsoft.com/office/drawing/2014/main" id="{4CC3150F-1FF8-CAF1-F901-3264B1FA2BC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9229" y="142255"/>
            <a:ext cx="7249885" cy="2870954"/>
          </a:xfrm>
          <a:prstGeom prst="rect">
            <a:avLst/>
          </a:prstGeom>
        </p:spPr>
      </p:pic>
      <p:sp>
        <p:nvSpPr>
          <p:cNvPr id="2" name="Rectangle 1">
            <a:extLst>
              <a:ext uri="{FF2B5EF4-FFF2-40B4-BE49-F238E27FC236}">
                <a16:creationId xmlns:a16="http://schemas.microsoft.com/office/drawing/2014/main" id="{770464A1-48BA-BD6D-3CD8-5C6FDE65EA17}"/>
              </a:ext>
            </a:extLst>
          </p:cNvPr>
          <p:cNvSpPr/>
          <p:nvPr userDrawn="1"/>
        </p:nvSpPr>
        <p:spPr>
          <a:xfrm>
            <a:off x="0" y="31756965"/>
            <a:ext cx="43891200" cy="13036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pic>
        <p:nvPicPr>
          <p:cNvPr id="4" name="Picture 3" descr="A black and white sign&#10;&#10;Description automatically generated with low confidence">
            <a:extLst>
              <a:ext uri="{FF2B5EF4-FFF2-40B4-BE49-F238E27FC236}">
                <a16:creationId xmlns:a16="http://schemas.microsoft.com/office/drawing/2014/main" id="{BD462EBE-1C4F-EF4E-14B2-031A7ED7F8F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8504" y="32012544"/>
            <a:ext cx="4090483" cy="792532"/>
          </a:xfrm>
          <a:prstGeom prst="rect">
            <a:avLst/>
          </a:prstGeom>
        </p:spPr>
      </p:pic>
      <p:sp>
        <p:nvSpPr>
          <p:cNvPr id="21" name="Rectangle 20">
            <a:extLst>
              <a:ext uri="{FF2B5EF4-FFF2-40B4-BE49-F238E27FC236}">
                <a16:creationId xmlns:a16="http://schemas.microsoft.com/office/drawing/2014/main" id="{35940131-D301-A5CE-53B6-07E3C1131804}"/>
              </a:ext>
            </a:extLst>
          </p:cNvPr>
          <p:cNvSpPr/>
          <p:nvPr userDrawn="1"/>
        </p:nvSpPr>
        <p:spPr>
          <a:xfrm>
            <a:off x="44369246" y="-27228"/>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How to add Text</a:t>
            </a:r>
          </a:p>
          <a:p>
            <a:pPr marL="0" marR="0">
              <a:lnSpc>
                <a:spcPct val="107000"/>
              </a:lnSpc>
              <a:spcBef>
                <a:spcPts val="0"/>
              </a:spcBef>
              <a:spcAft>
                <a:spcPts val="733"/>
              </a:spcAft>
            </a:pPr>
            <a:r>
              <a:rPr lang="en-US" sz="2567" b="0" kern="100">
                <a:effectLst/>
                <a:latin typeface="Calibri" panose="020F0502020204030204" pitchFamily="34" charset="0"/>
                <a:ea typeface="Calibri" panose="020F0502020204030204" pitchFamily="34" charset="0"/>
                <a:cs typeface="Times New Roman" panose="02020603050405020304" pitchFamily="18" charset="0"/>
              </a:rPr>
              <a:t>The template comes with a number of pre-formatted placeholders for headers and text blocks. You can add more blocks by copying and pasting the existing ones or by adding a text box from the HOME menu. </a:t>
            </a:r>
          </a:p>
          <a:p>
            <a:pPr marL="0" marR="0">
              <a:lnSpc>
                <a:spcPct val="107000"/>
              </a:lnSpc>
              <a:spcBef>
                <a:spcPts val="0"/>
              </a:spcBef>
              <a:spcAft>
                <a:spcPts val="733"/>
              </a:spcAft>
            </a:pPr>
            <a:endParaRPr lang="en-US" sz="2567" b="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Text size</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Adjust the size of your text based on how much content you must present. The default template text offers a good starting point. Follow the conference requirements. </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How to add Tables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To add a table from scratch go to the INSERT menu and </a:t>
            </a:r>
            <a:br>
              <a:rPr lang="en-US" sz="2567" kern="100">
                <a:effectLst/>
                <a:latin typeface="Calibri" panose="020F0502020204030204" pitchFamily="34" charset="0"/>
                <a:ea typeface="Calibri" panose="020F0502020204030204" pitchFamily="34" charset="0"/>
                <a:cs typeface="Times New Roman" panose="02020603050405020304" pitchFamily="18" charset="0"/>
              </a:rPr>
            </a:br>
            <a:r>
              <a:rPr lang="en-US" sz="2567" kern="100">
                <a:effectLst/>
                <a:latin typeface="Calibri" panose="020F0502020204030204" pitchFamily="34" charset="0"/>
                <a:ea typeface="Calibri" panose="020F0502020204030204" pitchFamily="34" charset="0"/>
                <a:cs typeface="Times New Roman" panose="02020603050405020304" pitchFamily="18" charset="0"/>
              </a:rPr>
              <a:t>click on TABLE. A drop-down box will help you select rows and columns. </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You can also copy and a paste a table from Word or another PowerPoint document. A pasted table may need to be re-formatted by RIGHT-CLICK &gt; FORMAT SHAPE, TEXT BOX, Margins.</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Graphs / Charts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You can simply copy and paste charts and graphs from Excel or Word. Some reformatting may be required depending on how the original document has been created.</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How to remove the info bars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Save your work</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Save your template as a PowerPoint document. For printing, save as PowerPoint or “Print-quality” PDF. </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TIP: There is a downloadable file with instructions for a PDF job options preset that you can download at TO.COME.com that will automatically save your poster with the correct TID Print Plant specifications. </a:t>
            </a:r>
          </a:p>
          <a:p>
            <a:pPr marL="0" marR="0">
              <a:lnSpc>
                <a:spcPct val="107000"/>
              </a:lnSpc>
              <a:spcBef>
                <a:spcPts val="0"/>
              </a:spcBef>
              <a:spcAft>
                <a:spcPts val="733"/>
              </a:spcAft>
            </a:pP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Print your poster</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When you are ready to have your poster printed at TID, go online to https://tid.llnl.gov/print. and click on the “Printing &amp; Posters” button then “Order Printing Online”. Choose the poster type the best suits your needs and submit your order. You will receive a confirmation email letting your know your order was delivered. Please allow 3–5 business days for printing.</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NOTE: You will need a Project and Task to submit your order.</a:t>
            </a:r>
          </a:p>
        </p:txBody>
      </p:sp>
      <p:pic>
        <p:nvPicPr>
          <p:cNvPr id="22" name="Picture 21">
            <a:extLst>
              <a:ext uri="{FF2B5EF4-FFF2-40B4-BE49-F238E27FC236}">
                <a16:creationId xmlns:a16="http://schemas.microsoft.com/office/drawing/2014/main" id="{E03BF1F9-03B1-7901-68A7-B6388952053B}"/>
              </a:ext>
            </a:extLst>
          </p:cNvPr>
          <p:cNvPicPr>
            <a:picLocks noChangeAspect="1"/>
          </p:cNvPicPr>
          <p:nvPr userDrawn="1"/>
        </p:nvPicPr>
        <p:blipFill>
          <a:blip r:embed="rId7"/>
          <a:stretch>
            <a:fillRect/>
          </a:stretch>
        </p:blipFill>
        <p:spPr>
          <a:xfrm>
            <a:off x="47875875" y="5300066"/>
            <a:ext cx="3454579" cy="1678868"/>
          </a:xfrm>
          <a:prstGeom prst="rect">
            <a:avLst/>
          </a:prstGeom>
        </p:spPr>
      </p:pic>
      <p:pic>
        <p:nvPicPr>
          <p:cNvPr id="23" name="Picture 22">
            <a:extLst>
              <a:ext uri="{FF2B5EF4-FFF2-40B4-BE49-F238E27FC236}">
                <a16:creationId xmlns:a16="http://schemas.microsoft.com/office/drawing/2014/main" id="{B74C7B85-1D41-C5A5-C292-292AEFAB0586}"/>
              </a:ext>
            </a:extLst>
          </p:cNvPr>
          <p:cNvPicPr>
            <a:picLocks noChangeAspect="1"/>
          </p:cNvPicPr>
          <p:nvPr userDrawn="1"/>
        </p:nvPicPr>
        <p:blipFill>
          <a:blip r:embed="rId8"/>
          <a:stretch>
            <a:fillRect/>
          </a:stretch>
        </p:blipFill>
        <p:spPr>
          <a:xfrm>
            <a:off x="48392817" y="13455567"/>
            <a:ext cx="2420692" cy="1678867"/>
          </a:xfrm>
          <a:prstGeom prst="rect">
            <a:avLst/>
          </a:prstGeom>
        </p:spPr>
      </p:pic>
      <p:sp>
        <p:nvSpPr>
          <p:cNvPr id="27" name="Rectangle 26">
            <a:extLst>
              <a:ext uri="{FF2B5EF4-FFF2-40B4-BE49-F238E27FC236}">
                <a16:creationId xmlns:a16="http://schemas.microsoft.com/office/drawing/2014/main" id="{546EF137-BEC0-F06D-7B1E-06C788FDEA62}"/>
              </a:ext>
            </a:extLst>
          </p:cNvPr>
          <p:cNvSpPr/>
          <p:nvPr userDrawn="1"/>
        </p:nvSpPr>
        <p:spPr>
          <a:xfrm>
            <a:off x="-12475029" y="0"/>
            <a:ext cx="11823727" cy="32918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5421"/>
          </a:p>
        </p:txBody>
      </p:sp>
      <p:sp>
        <p:nvSpPr>
          <p:cNvPr id="28" name="TextBox 27">
            <a:extLst>
              <a:ext uri="{FF2B5EF4-FFF2-40B4-BE49-F238E27FC236}">
                <a16:creationId xmlns:a16="http://schemas.microsoft.com/office/drawing/2014/main" id="{124A8513-7917-7765-1E7A-33172B4209E1}"/>
              </a:ext>
            </a:extLst>
          </p:cNvPr>
          <p:cNvSpPr txBox="1"/>
          <p:nvPr userDrawn="1"/>
        </p:nvSpPr>
        <p:spPr>
          <a:xfrm>
            <a:off x="-12080931" y="1382471"/>
            <a:ext cx="11358359" cy="24413093"/>
          </a:xfrm>
          <a:prstGeom prst="rect">
            <a:avLst/>
          </a:prstGeom>
          <a:noFill/>
        </p:spPr>
        <p:txBody>
          <a:bodyPr wrap="square" rtlCol="0">
            <a:spAutoFit/>
          </a:bodyPr>
          <a:lstStyle/>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Calibri" panose="020F0502020204030204" pitchFamily="34" charset="0"/>
              </a:rPr>
              <a:t>This PowerPoint template produces a 36”x48” presentation poster. You can use it to create your research poster and save valuable time placing titles, subtitles, text, and graphics. </a:t>
            </a: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Calibri" panose="020F0502020204030204" pitchFamily="34" charset="0"/>
              </a:rPr>
              <a:t> </a:t>
            </a: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Calibri" panose="020F0502020204030204" pitchFamily="34" charset="0"/>
              </a:rPr>
              <a:t>Need design assistance? Call or message Melissa Snider at 3-2610 (snider12@llnl.gov) or Nick Thomas at 2-2319 (thomas260@llnl.gov).</a:t>
            </a: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u="sng" kern="100">
                <a:effectLst/>
                <a:latin typeface="Calibri" panose="020F0502020204030204" pitchFamily="34" charset="0"/>
                <a:ea typeface="Calibri" panose="020F0502020204030204" pitchFamily="34" charset="0"/>
                <a:cs typeface="Times New Roman" panose="02020603050405020304" pitchFamily="18" charset="0"/>
              </a:rPr>
              <a:t>QUICK START</a:t>
            </a:r>
            <a:endParaRPr lang="en-US" sz="2567" u="sng"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To choose the column configuration you would like </a:t>
            </a:r>
            <a:r>
              <a:rPr lang="en-US" sz="2567" kern="100">
                <a:effectLst/>
                <a:latin typeface="Calibri" panose="020F0502020204030204" pitchFamily="34" charset="0"/>
                <a:ea typeface="Calibri" panose="020F0502020204030204" pitchFamily="34" charset="0"/>
                <a:cs typeface="Times New Roman" panose="02020603050405020304" pitchFamily="18" charset="0"/>
              </a:rPr>
              <a:t>Select LAYOUT to see the column options available for this template. The poster columns can also be customized on the Master. VIEW &gt; MASTER.</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Zoom in and out</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As you work on your poster zoom in and out to the level that is more comfortable to you. Go to VIEW &gt; ZOOM.</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Title, Authors, and Affiliations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TIP: </a:t>
            </a:r>
            <a:r>
              <a:rPr lang="en-US" sz="2567" kern="100">
                <a:effectLst/>
                <a:latin typeface="Calibri" panose="020F0502020204030204" pitchFamily="34" charset="0"/>
                <a:ea typeface="Calibri" panose="020F0502020204030204" pitchFamily="34" charset="0"/>
                <a:cs typeface="Times New Roman" panose="02020603050405020304" pitchFamily="18" charset="0"/>
              </a:rPr>
              <a:t>The font size of your title should be bigger than your name(s) and institution name(s). We recommend 90 pt font in </a:t>
            </a:r>
            <a:r>
              <a:rPr lang="en-US" sz="2567" b="1" kern="100">
                <a:effectLst/>
                <a:latin typeface="Calibri" panose="020F0502020204030204" pitchFamily="34" charset="0"/>
                <a:ea typeface="Calibri" panose="020F0502020204030204" pitchFamily="34" charset="0"/>
                <a:cs typeface="Times New Roman" panose="02020603050405020304" pitchFamily="18" charset="0"/>
              </a:rPr>
              <a:t>bold </a:t>
            </a:r>
            <a:r>
              <a:rPr lang="en-US" sz="2567" kern="100">
                <a:effectLst/>
                <a:latin typeface="Calibri" panose="020F0502020204030204" pitchFamily="34" charset="0"/>
                <a:ea typeface="Calibri" panose="020F0502020204030204" pitchFamily="34" charset="0"/>
                <a:cs typeface="Times New Roman" panose="02020603050405020304" pitchFamily="18" charset="0"/>
              </a:rPr>
              <a:t>for title, 48 pt font for the authors and institutions.</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Adding Logos / Seals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Photographs / Graphics</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b="1" kern="100">
                <a:effectLst/>
                <a:latin typeface="Calibri" panose="020F0502020204030204" pitchFamily="34" charset="0"/>
                <a:ea typeface="Calibri" panose="020F0502020204030204" pitchFamily="34" charset="0"/>
                <a:cs typeface="Times New Roman" panose="02020603050405020304" pitchFamily="18" charset="0"/>
              </a:rPr>
              <a:t>Image Quality Check</a:t>
            </a:r>
            <a:endParaRPr lang="en-US" sz="2567"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r>
              <a:rPr lang="en-US" sz="2567" kern="100">
                <a:effectLst/>
                <a:latin typeface="Calibri" panose="020F0502020204030204" pitchFamily="34" charset="0"/>
                <a:ea typeface="Calibri" panose="020F0502020204030204" pitchFamily="34" charset="0"/>
                <a:cs typeface="Times New Roman" panose="02020603050405020304" pitchFamily="18" charset="0"/>
              </a:rPr>
              <a:t>Zoom in and look at your images at 100% magnification. If they look good they will print. </a:t>
            </a: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733"/>
              </a:spcAft>
            </a:pPr>
            <a:endParaRPr lang="en-US" sz="2567" b="1"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9" name="Picture 28">
            <a:extLst>
              <a:ext uri="{FF2B5EF4-FFF2-40B4-BE49-F238E27FC236}">
                <a16:creationId xmlns:a16="http://schemas.microsoft.com/office/drawing/2014/main" id="{03B5B95C-0718-2CAD-CB2D-E999E7BD75E8}"/>
              </a:ext>
            </a:extLst>
          </p:cNvPr>
          <p:cNvPicPr>
            <a:picLocks noChangeAspect="1"/>
          </p:cNvPicPr>
          <p:nvPr userDrawn="1"/>
        </p:nvPicPr>
        <p:blipFill>
          <a:blip r:embed="rId9"/>
          <a:stretch>
            <a:fillRect/>
          </a:stretch>
        </p:blipFill>
        <p:spPr>
          <a:xfrm>
            <a:off x="-12009880" y="22061426"/>
            <a:ext cx="3922918" cy="3575980"/>
          </a:xfrm>
          <a:prstGeom prst="rect">
            <a:avLst/>
          </a:prstGeom>
        </p:spPr>
      </p:pic>
      <p:pic>
        <p:nvPicPr>
          <p:cNvPr id="30" name="Picture 29">
            <a:extLst>
              <a:ext uri="{FF2B5EF4-FFF2-40B4-BE49-F238E27FC236}">
                <a16:creationId xmlns:a16="http://schemas.microsoft.com/office/drawing/2014/main" id="{4BD2E211-3B10-03B7-BB7B-2C17938E2CF6}"/>
              </a:ext>
            </a:extLst>
          </p:cNvPr>
          <p:cNvPicPr>
            <a:picLocks noChangeAspect="1"/>
          </p:cNvPicPr>
          <p:nvPr userDrawn="1"/>
        </p:nvPicPr>
        <p:blipFill>
          <a:blip r:embed="rId10"/>
          <a:stretch>
            <a:fillRect/>
          </a:stretch>
        </p:blipFill>
        <p:spPr>
          <a:xfrm>
            <a:off x="-7940840" y="21432011"/>
            <a:ext cx="7072147" cy="4205394"/>
          </a:xfrm>
          <a:prstGeom prst="rect">
            <a:avLst/>
          </a:prstGeom>
        </p:spPr>
      </p:pic>
      <p:pic>
        <p:nvPicPr>
          <p:cNvPr id="31" name="Picture 30">
            <a:extLst>
              <a:ext uri="{FF2B5EF4-FFF2-40B4-BE49-F238E27FC236}">
                <a16:creationId xmlns:a16="http://schemas.microsoft.com/office/drawing/2014/main" id="{CDCB369F-4208-B2E1-9017-EB1E5D47D85F}"/>
              </a:ext>
            </a:extLst>
          </p:cNvPr>
          <p:cNvPicPr>
            <a:picLocks noChangeAspect="1"/>
          </p:cNvPicPr>
          <p:nvPr userDrawn="1"/>
        </p:nvPicPr>
        <p:blipFill>
          <a:blip r:embed="rId11"/>
          <a:stretch>
            <a:fillRect/>
          </a:stretch>
        </p:blipFill>
        <p:spPr>
          <a:xfrm>
            <a:off x="-12080933" y="28439074"/>
            <a:ext cx="11153156" cy="3572046"/>
          </a:xfrm>
          <a:prstGeom prst="rect">
            <a:avLst/>
          </a:prstGeom>
        </p:spPr>
      </p:pic>
    </p:spTree>
    <p:extLst>
      <p:ext uri="{BB962C8B-B14F-4D97-AF65-F5344CB8AC3E}">
        <p14:creationId xmlns:p14="http://schemas.microsoft.com/office/powerpoint/2010/main" val="2625037908"/>
      </p:ext>
    </p:extLst>
  </p:cSld>
  <p:clrMap bg1="lt1" tx1="dk1" bg2="lt2" tx2="dk2" accent1="accent1" accent2="accent2" accent3="accent3" accent4="accent4" accent5="accent5" accent6="accent6" hlink="hlink" folHlink="folHlink"/>
  <p:sldLayoutIdLst>
    <p:sldLayoutId id="2147483723" r:id="rId1"/>
    <p:sldLayoutId id="2147483728" r:id="rId2"/>
  </p:sldLayoutIdLst>
  <p:txStyles>
    <p:titleStyle>
      <a:lvl1pPr algn="l" defTabSz="745188" rtl="0" eaLnBrk="1" latinLnBrk="0" hangingPunct="1">
        <a:lnSpc>
          <a:spcPct val="90000"/>
        </a:lnSpc>
        <a:spcBef>
          <a:spcPct val="0"/>
        </a:spcBef>
        <a:buNone/>
        <a:defRPr sz="3585" kern="1200">
          <a:solidFill>
            <a:schemeClr val="tx1"/>
          </a:solidFill>
          <a:latin typeface="+mj-lt"/>
          <a:ea typeface="+mj-ea"/>
          <a:cs typeface="+mj-cs"/>
        </a:defRPr>
      </a:lvl1pPr>
    </p:titleStyle>
    <p:bodyStyle>
      <a:lvl1pPr marL="186297" indent="-186297" algn="l" defTabSz="745188" rtl="0" eaLnBrk="1" latinLnBrk="0" hangingPunct="1">
        <a:lnSpc>
          <a:spcPct val="90000"/>
        </a:lnSpc>
        <a:spcBef>
          <a:spcPts val="815"/>
        </a:spcBef>
        <a:buFont typeface="Arial" panose="020B0604020202020204" pitchFamily="34" charset="0"/>
        <a:buChar char="•"/>
        <a:defRPr sz="2282" kern="1200">
          <a:solidFill>
            <a:schemeClr val="tx1"/>
          </a:solidFill>
          <a:latin typeface="+mn-lt"/>
          <a:ea typeface="+mn-ea"/>
          <a:cs typeface="+mn-cs"/>
        </a:defRPr>
      </a:lvl1pPr>
      <a:lvl2pPr marL="558892" indent="-186297" algn="l" defTabSz="745188" rtl="0" eaLnBrk="1" latinLnBrk="0" hangingPunct="1">
        <a:lnSpc>
          <a:spcPct val="90000"/>
        </a:lnSpc>
        <a:spcBef>
          <a:spcPts val="407"/>
        </a:spcBef>
        <a:buFont typeface="Arial" panose="020B0604020202020204" pitchFamily="34" charset="0"/>
        <a:buChar char="•"/>
        <a:defRPr sz="1955" kern="1200">
          <a:solidFill>
            <a:schemeClr val="tx1"/>
          </a:solidFill>
          <a:latin typeface="+mn-lt"/>
          <a:ea typeface="+mn-ea"/>
          <a:cs typeface="+mn-cs"/>
        </a:defRPr>
      </a:lvl2pPr>
      <a:lvl3pPr marL="931485" indent="-186297" algn="l" defTabSz="745188" rtl="0" eaLnBrk="1" latinLnBrk="0" hangingPunct="1">
        <a:lnSpc>
          <a:spcPct val="90000"/>
        </a:lnSpc>
        <a:spcBef>
          <a:spcPts val="407"/>
        </a:spcBef>
        <a:buFont typeface="Arial" panose="020B0604020202020204" pitchFamily="34" charset="0"/>
        <a:buChar char="•"/>
        <a:defRPr sz="1630" kern="1200">
          <a:solidFill>
            <a:schemeClr val="tx1"/>
          </a:solidFill>
          <a:latin typeface="+mn-lt"/>
          <a:ea typeface="+mn-ea"/>
          <a:cs typeface="+mn-cs"/>
        </a:defRPr>
      </a:lvl3pPr>
      <a:lvl4pPr marL="1304079"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4pPr>
      <a:lvl5pPr marL="1676675"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p:bodyStyle>
    <p:otherStyle>
      <a:defPPr>
        <a:defRPr lang="en-US"/>
      </a:defPPr>
      <a:lvl1pPr marL="0" algn="l" defTabSz="745188" rtl="0" eaLnBrk="1" latinLnBrk="0" hangingPunct="1">
        <a:defRPr sz="1467" kern="1200">
          <a:solidFill>
            <a:schemeClr val="tx1"/>
          </a:solidFill>
          <a:latin typeface="+mn-lt"/>
          <a:ea typeface="+mn-ea"/>
          <a:cs typeface="+mn-cs"/>
        </a:defRPr>
      </a:lvl1pPr>
      <a:lvl2pPr marL="372594" algn="l" defTabSz="745188" rtl="0" eaLnBrk="1" latinLnBrk="0" hangingPunct="1">
        <a:defRPr sz="1467" kern="1200">
          <a:solidFill>
            <a:schemeClr val="tx1"/>
          </a:solidFill>
          <a:latin typeface="+mn-lt"/>
          <a:ea typeface="+mn-ea"/>
          <a:cs typeface="+mn-cs"/>
        </a:defRPr>
      </a:lvl2pPr>
      <a:lvl3pPr marL="745188" algn="l" defTabSz="745188" rtl="0" eaLnBrk="1" latinLnBrk="0" hangingPunct="1">
        <a:defRPr sz="1467" kern="1200">
          <a:solidFill>
            <a:schemeClr val="tx1"/>
          </a:solidFill>
          <a:latin typeface="+mn-lt"/>
          <a:ea typeface="+mn-ea"/>
          <a:cs typeface="+mn-cs"/>
        </a:defRPr>
      </a:lvl3pPr>
      <a:lvl4pPr marL="1117783" algn="l" defTabSz="745188" rtl="0" eaLnBrk="1" latinLnBrk="0" hangingPunct="1">
        <a:defRPr sz="1467" kern="1200">
          <a:solidFill>
            <a:schemeClr val="tx1"/>
          </a:solidFill>
          <a:latin typeface="+mn-lt"/>
          <a:ea typeface="+mn-ea"/>
          <a:cs typeface="+mn-cs"/>
        </a:defRPr>
      </a:lvl4pPr>
      <a:lvl5pPr marL="1490376" algn="l" defTabSz="745188" rtl="0" eaLnBrk="1" latinLnBrk="0" hangingPunct="1">
        <a:defRPr sz="1467" kern="1200">
          <a:solidFill>
            <a:schemeClr val="tx1"/>
          </a:solidFill>
          <a:latin typeface="+mn-lt"/>
          <a:ea typeface="+mn-ea"/>
          <a:cs typeface="+mn-cs"/>
        </a:defRPr>
      </a:lvl5pPr>
      <a:lvl6pPr marL="1862971" algn="l" defTabSz="745188" rtl="0" eaLnBrk="1" latinLnBrk="0" hangingPunct="1">
        <a:defRPr sz="1467" kern="1200">
          <a:solidFill>
            <a:schemeClr val="tx1"/>
          </a:solidFill>
          <a:latin typeface="+mn-lt"/>
          <a:ea typeface="+mn-ea"/>
          <a:cs typeface="+mn-cs"/>
        </a:defRPr>
      </a:lvl6pPr>
      <a:lvl7pPr marL="2235565" algn="l" defTabSz="745188" rtl="0" eaLnBrk="1" latinLnBrk="0" hangingPunct="1">
        <a:defRPr sz="1467" kern="1200">
          <a:solidFill>
            <a:schemeClr val="tx1"/>
          </a:solidFill>
          <a:latin typeface="+mn-lt"/>
          <a:ea typeface="+mn-ea"/>
          <a:cs typeface="+mn-cs"/>
        </a:defRPr>
      </a:lvl7pPr>
      <a:lvl8pPr marL="2608159" algn="l" defTabSz="745188" rtl="0" eaLnBrk="1" latinLnBrk="0" hangingPunct="1">
        <a:defRPr sz="1467" kern="1200">
          <a:solidFill>
            <a:schemeClr val="tx1"/>
          </a:solidFill>
          <a:latin typeface="+mn-lt"/>
          <a:ea typeface="+mn-ea"/>
          <a:cs typeface="+mn-cs"/>
        </a:defRPr>
      </a:lvl8pPr>
      <a:lvl9pPr marL="2980754" algn="l" defTabSz="745188" rtl="0" eaLnBrk="1" latinLnBrk="0" hangingPunct="1">
        <a:defRPr sz="14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sv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1.xml"/><Relationship Id="rId16" Type="http://schemas.openxmlformats.org/officeDocument/2006/relationships/image" Target="../media/image25.png"/><Relationship Id="rId20" Type="http://schemas.openxmlformats.org/officeDocument/2006/relationships/image" Target="../media/image29.sv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33.sv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svg"/><Relationship Id="rId27"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5F2B7C30-332D-EA9F-98A0-2D9818F91F63}"/>
              </a:ext>
            </a:extLst>
          </p:cNvPr>
          <p:cNvSpPr txBox="1">
            <a:spLocks/>
          </p:cNvSpPr>
          <p:nvPr/>
        </p:nvSpPr>
        <p:spPr>
          <a:xfrm>
            <a:off x="1828799" y="1079318"/>
            <a:ext cx="40233599" cy="1724415"/>
          </a:xfrm>
          <a:prstGeom prst="rect">
            <a:avLst/>
          </a:prstGeom>
        </p:spPr>
        <p:txBody>
          <a:bodyPr>
            <a:normAutofit/>
          </a:bodyPr>
          <a:lstStyle>
            <a:lvl1pPr algn="l" defTabSz="91450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312" b="1">
                <a:solidFill>
                  <a:schemeClr val="bg1"/>
                </a:solidFill>
                <a:latin typeface="+mn-lt"/>
              </a:rPr>
              <a:t>Click here to add title</a:t>
            </a:r>
          </a:p>
        </p:txBody>
      </p:sp>
      <p:sp>
        <p:nvSpPr>
          <p:cNvPr id="2" name="Title 1">
            <a:extLst>
              <a:ext uri="{FF2B5EF4-FFF2-40B4-BE49-F238E27FC236}">
                <a16:creationId xmlns:a16="http://schemas.microsoft.com/office/drawing/2014/main" id="{A4F0C180-2C7E-0C9F-6CC8-FCBC9119B4D3}"/>
              </a:ext>
            </a:extLst>
          </p:cNvPr>
          <p:cNvSpPr txBox="1">
            <a:spLocks/>
          </p:cNvSpPr>
          <p:nvPr/>
        </p:nvSpPr>
        <p:spPr>
          <a:xfrm>
            <a:off x="1981199" y="1231718"/>
            <a:ext cx="40233599" cy="1724415"/>
          </a:xfrm>
          <a:prstGeom prst="rect">
            <a:avLst/>
          </a:prstGeom>
        </p:spPr>
        <p:txBody>
          <a:bodyPr>
            <a:normAutofit/>
          </a:bodyPr>
          <a:lstStyle>
            <a:lvl1pPr algn="l" defTabSz="91450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312" b="1">
                <a:solidFill>
                  <a:schemeClr val="accent1">
                    <a:lumMod val="50000"/>
                  </a:schemeClr>
                </a:solidFill>
                <a:latin typeface="+mn-lt"/>
              </a:rPr>
              <a:t>Workforce Analytics: Visualizing Trends by Department</a:t>
            </a:r>
          </a:p>
        </p:txBody>
      </p:sp>
      <p:sp>
        <p:nvSpPr>
          <p:cNvPr id="3" name="Rectangle 2">
            <a:extLst>
              <a:ext uri="{FF2B5EF4-FFF2-40B4-BE49-F238E27FC236}">
                <a16:creationId xmlns:a16="http://schemas.microsoft.com/office/drawing/2014/main" id="{67E9DBC2-7293-A5DA-7F48-6EAF776C2134}"/>
              </a:ext>
            </a:extLst>
          </p:cNvPr>
          <p:cNvSpPr/>
          <p:nvPr/>
        </p:nvSpPr>
        <p:spPr>
          <a:xfrm>
            <a:off x="887349" y="5714527"/>
            <a:ext cx="10071166"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4" name="TextBox 3">
            <a:extLst>
              <a:ext uri="{FF2B5EF4-FFF2-40B4-BE49-F238E27FC236}">
                <a16:creationId xmlns:a16="http://schemas.microsoft.com/office/drawing/2014/main" id="{72D0C255-7515-B6A6-44C3-CE7AB84248DB}"/>
              </a:ext>
            </a:extLst>
          </p:cNvPr>
          <p:cNvSpPr txBox="1"/>
          <p:nvPr/>
        </p:nvSpPr>
        <p:spPr>
          <a:xfrm>
            <a:off x="869489" y="5743925"/>
            <a:ext cx="10106885" cy="830997"/>
          </a:xfrm>
          <a:prstGeom prst="rect">
            <a:avLst/>
          </a:prstGeom>
          <a:noFill/>
        </p:spPr>
        <p:txBody>
          <a:bodyPr wrap="square" rtlCol="0">
            <a:spAutoFit/>
          </a:bodyPr>
          <a:lstStyle/>
          <a:p>
            <a:pPr algn="ctr"/>
            <a:r>
              <a:rPr lang="en-US" sz="4800" b="1">
                <a:solidFill>
                  <a:schemeClr val="bg1"/>
                </a:solidFill>
              </a:rPr>
              <a:t>INTRODUCTION</a:t>
            </a:r>
          </a:p>
        </p:txBody>
      </p:sp>
      <p:sp>
        <p:nvSpPr>
          <p:cNvPr id="5" name="Rectangle 4">
            <a:extLst>
              <a:ext uri="{FF2B5EF4-FFF2-40B4-BE49-F238E27FC236}">
                <a16:creationId xmlns:a16="http://schemas.microsoft.com/office/drawing/2014/main" id="{9920259E-7F88-4B30-06AB-2D5AC69D44B3}"/>
              </a:ext>
            </a:extLst>
          </p:cNvPr>
          <p:cNvSpPr/>
          <p:nvPr/>
        </p:nvSpPr>
        <p:spPr>
          <a:xfrm>
            <a:off x="869489" y="17651369"/>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6" name="Rectangle 5">
            <a:extLst>
              <a:ext uri="{FF2B5EF4-FFF2-40B4-BE49-F238E27FC236}">
                <a16:creationId xmlns:a16="http://schemas.microsoft.com/office/drawing/2014/main" id="{B9557E4D-8969-2DAC-4793-53D86D1293B9}"/>
              </a:ext>
            </a:extLst>
          </p:cNvPr>
          <p:cNvSpPr/>
          <p:nvPr/>
        </p:nvSpPr>
        <p:spPr>
          <a:xfrm>
            <a:off x="11552264" y="5701493"/>
            <a:ext cx="10088503"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7" name="Rectangle 6">
            <a:extLst>
              <a:ext uri="{FF2B5EF4-FFF2-40B4-BE49-F238E27FC236}">
                <a16:creationId xmlns:a16="http://schemas.microsoft.com/office/drawing/2014/main" id="{61FF721E-6A3C-9737-9AC2-6F93FC4A713A}"/>
              </a:ext>
            </a:extLst>
          </p:cNvPr>
          <p:cNvSpPr/>
          <p:nvPr/>
        </p:nvSpPr>
        <p:spPr>
          <a:xfrm>
            <a:off x="32881782" y="5698416"/>
            <a:ext cx="10052542" cy="768632"/>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8" name="Rectangle 7">
            <a:extLst>
              <a:ext uri="{FF2B5EF4-FFF2-40B4-BE49-F238E27FC236}">
                <a16:creationId xmlns:a16="http://schemas.microsoft.com/office/drawing/2014/main" id="{9A29BDF4-93C3-F83B-A055-D0A8641589DE}"/>
              </a:ext>
            </a:extLst>
          </p:cNvPr>
          <p:cNvSpPr/>
          <p:nvPr/>
        </p:nvSpPr>
        <p:spPr>
          <a:xfrm>
            <a:off x="32882552" y="17651369"/>
            <a:ext cx="1006994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9" name="Rectangle 8">
            <a:extLst>
              <a:ext uri="{FF2B5EF4-FFF2-40B4-BE49-F238E27FC236}">
                <a16:creationId xmlns:a16="http://schemas.microsoft.com/office/drawing/2014/main" id="{4C05E7E5-7C12-3D59-F12B-471F89EBA897}"/>
              </a:ext>
            </a:extLst>
          </p:cNvPr>
          <p:cNvSpPr/>
          <p:nvPr/>
        </p:nvSpPr>
        <p:spPr>
          <a:xfrm>
            <a:off x="32865488" y="24916334"/>
            <a:ext cx="10055407"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0" name="TextBox 9">
            <a:extLst>
              <a:ext uri="{FF2B5EF4-FFF2-40B4-BE49-F238E27FC236}">
                <a16:creationId xmlns:a16="http://schemas.microsoft.com/office/drawing/2014/main" id="{2DF6C4F0-D856-34A0-23DD-4BC294BC9DAE}"/>
              </a:ext>
            </a:extLst>
          </p:cNvPr>
          <p:cNvSpPr txBox="1"/>
          <p:nvPr/>
        </p:nvSpPr>
        <p:spPr>
          <a:xfrm>
            <a:off x="1046086" y="17572848"/>
            <a:ext cx="9910109" cy="923330"/>
          </a:xfrm>
          <a:prstGeom prst="rect">
            <a:avLst/>
          </a:prstGeom>
          <a:noFill/>
        </p:spPr>
        <p:txBody>
          <a:bodyPr wrap="square" rtlCol="0">
            <a:spAutoFit/>
          </a:bodyPr>
          <a:lstStyle/>
          <a:p>
            <a:pPr algn="ctr"/>
            <a:r>
              <a:rPr lang="en-US" sz="5400" b="1" dirty="0">
                <a:solidFill>
                  <a:schemeClr val="bg1"/>
                </a:solidFill>
              </a:rPr>
              <a:t>OBJECTIVES</a:t>
            </a:r>
          </a:p>
        </p:txBody>
      </p:sp>
      <p:sp>
        <p:nvSpPr>
          <p:cNvPr id="11" name="TextBox 10">
            <a:extLst>
              <a:ext uri="{FF2B5EF4-FFF2-40B4-BE49-F238E27FC236}">
                <a16:creationId xmlns:a16="http://schemas.microsoft.com/office/drawing/2014/main" id="{F7BA371F-3A83-52E7-10BD-F88B237DAF41}"/>
              </a:ext>
            </a:extLst>
          </p:cNvPr>
          <p:cNvSpPr txBox="1"/>
          <p:nvPr/>
        </p:nvSpPr>
        <p:spPr>
          <a:xfrm>
            <a:off x="11612900" y="5697276"/>
            <a:ext cx="10106885" cy="830997"/>
          </a:xfrm>
          <a:prstGeom prst="rect">
            <a:avLst/>
          </a:prstGeom>
          <a:noFill/>
        </p:spPr>
        <p:txBody>
          <a:bodyPr wrap="square" rtlCol="0">
            <a:spAutoFit/>
          </a:bodyPr>
          <a:lstStyle/>
          <a:p>
            <a:pPr algn="ctr"/>
            <a:r>
              <a:rPr lang="en-US" sz="4800" b="1">
                <a:solidFill>
                  <a:schemeClr val="bg1"/>
                </a:solidFill>
              </a:rPr>
              <a:t>METHODS</a:t>
            </a:r>
          </a:p>
        </p:txBody>
      </p:sp>
      <p:sp>
        <p:nvSpPr>
          <p:cNvPr id="12" name="TextBox 11">
            <a:extLst>
              <a:ext uri="{FF2B5EF4-FFF2-40B4-BE49-F238E27FC236}">
                <a16:creationId xmlns:a16="http://schemas.microsoft.com/office/drawing/2014/main" id="{5AE09C8E-DB69-E697-7880-675FB9D4E32F}"/>
              </a:ext>
            </a:extLst>
          </p:cNvPr>
          <p:cNvSpPr txBox="1"/>
          <p:nvPr/>
        </p:nvSpPr>
        <p:spPr>
          <a:xfrm>
            <a:off x="32972263" y="5707935"/>
            <a:ext cx="9985526" cy="830997"/>
          </a:xfrm>
          <a:prstGeom prst="rect">
            <a:avLst/>
          </a:prstGeom>
          <a:noFill/>
        </p:spPr>
        <p:txBody>
          <a:bodyPr wrap="square" rtlCol="0">
            <a:spAutoFit/>
          </a:bodyPr>
          <a:lstStyle/>
          <a:p>
            <a:pPr algn="ctr"/>
            <a:r>
              <a:rPr lang="en-US" sz="4800" b="1" dirty="0">
                <a:solidFill>
                  <a:schemeClr val="bg1"/>
                </a:solidFill>
              </a:rPr>
              <a:t>FUTURE DIRECTIONS</a:t>
            </a:r>
          </a:p>
        </p:txBody>
      </p:sp>
      <p:sp>
        <p:nvSpPr>
          <p:cNvPr id="13" name="TextBox 12">
            <a:extLst>
              <a:ext uri="{FF2B5EF4-FFF2-40B4-BE49-F238E27FC236}">
                <a16:creationId xmlns:a16="http://schemas.microsoft.com/office/drawing/2014/main" id="{C7DCDBD3-F903-C52D-F747-1640846821ED}"/>
              </a:ext>
            </a:extLst>
          </p:cNvPr>
          <p:cNvSpPr txBox="1"/>
          <p:nvPr/>
        </p:nvSpPr>
        <p:spPr>
          <a:xfrm>
            <a:off x="32904136" y="17629384"/>
            <a:ext cx="9966525" cy="830997"/>
          </a:xfrm>
          <a:prstGeom prst="rect">
            <a:avLst/>
          </a:prstGeom>
          <a:noFill/>
        </p:spPr>
        <p:txBody>
          <a:bodyPr wrap="square" rtlCol="0">
            <a:spAutoFit/>
          </a:bodyPr>
          <a:lstStyle/>
          <a:p>
            <a:pPr algn="ctr"/>
            <a:r>
              <a:rPr lang="en-US" sz="4800" b="1" dirty="0">
                <a:solidFill>
                  <a:schemeClr val="bg1"/>
                </a:solidFill>
              </a:rPr>
              <a:t>IMPACT</a:t>
            </a:r>
          </a:p>
        </p:txBody>
      </p:sp>
      <p:sp>
        <p:nvSpPr>
          <p:cNvPr id="14" name="TextBox 13">
            <a:extLst>
              <a:ext uri="{FF2B5EF4-FFF2-40B4-BE49-F238E27FC236}">
                <a16:creationId xmlns:a16="http://schemas.microsoft.com/office/drawing/2014/main" id="{428623F3-6A64-98CF-F588-73C87A6E099C}"/>
              </a:ext>
            </a:extLst>
          </p:cNvPr>
          <p:cNvSpPr txBox="1"/>
          <p:nvPr/>
        </p:nvSpPr>
        <p:spPr>
          <a:xfrm>
            <a:off x="32881782" y="24899751"/>
            <a:ext cx="10049860" cy="830997"/>
          </a:xfrm>
          <a:prstGeom prst="rect">
            <a:avLst/>
          </a:prstGeom>
          <a:noFill/>
        </p:spPr>
        <p:txBody>
          <a:bodyPr wrap="square" rtlCol="0">
            <a:spAutoFit/>
          </a:bodyPr>
          <a:lstStyle/>
          <a:p>
            <a:pPr algn="ctr"/>
            <a:r>
              <a:rPr lang="en-US" sz="4800" b="1" dirty="0">
                <a:solidFill>
                  <a:schemeClr val="bg1"/>
                </a:solidFill>
              </a:rPr>
              <a:t>ACKNOWLEDGEMENTS</a:t>
            </a:r>
          </a:p>
        </p:txBody>
      </p:sp>
      <p:sp>
        <p:nvSpPr>
          <p:cNvPr id="15" name="Text Placeholder 3">
            <a:extLst>
              <a:ext uri="{FF2B5EF4-FFF2-40B4-BE49-F238E27FC236}">
                <a16:creationId xmlns:a16="http://schemas.microsoft.com/office/drawing/2014/main" id="{8ACB019D-EEFD-8212-28D5-9DE26A9BD168}"/>
              </a:ext>
            </a:extLst>
          </p:cNvPr>
          <p:cNvSpPr txBox="1">
            <a:spLocks/>
          </p:cNvSpPr>
          <p:nvPr/>
        </p:nvSpPr>
        <p:spPr>
          <a:xfrm>
            <a:off x="869950" y="6538932"/>
            <a:ext cx="10106885" cy="11129178"/>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2200" kern="1200">
                <a:solidFill>
                  <a:schemeClr val="tx1"/>
                </a:solidFill>
                <a:latin typeface="+mn-lt"/>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pPr marL="571500" indent="-571500">
              <a:buFont typeface="Arial" panose="020B0604020202020204" pitchFamily="34" charset="0"/>
              <a:buChar char="•"/>
            </a:pPr>
            <a:r>
              <a:rPr lang="en-US" sz="4400" dirty="0"/>
              <a:t>As the fiscal year here at LLNL comes to an end, departments are analyzing fund allocations and year recapitulations.</a:t>
            </a:r>
          </a:p>
          <a:p>
            <a:pPr marL="571500" indent="-571500">
              <a:buFont typeface="Arial" panose="020B0604020202020204" pitchFamily="34" charset="0"/>
              <a:buChar char="•"/>
            </a:pPr>
            <a:r>
              <a:rPr lang="en-US" sz="4400" dirty="0"/>
              <a:t>While organizational health metrics are available for the entirety of the ES&amp;H directorate, workforce data within ES&amp;H is not broken down by department for analyses. </a:t>
            </a:r>
          </a:p>
          <a:p>
            <a:pPr marL="571500" indent="-571500">
              <a:buFont typeface="Arial" panose="020B0604020202020204" pitchFamily="34" charset="0"/>
              <a:buChar char="•"/>
            </a:pPr>
            <a:r>
              <a:rPr lang="en-US" sz="4400" dirty="0"/>
              <a:t>Workforce data analyses are critical to employee retention, fund allocation, and the effective implementation of management strategies.</a:t>
            </a:r>
          </a:p>
          <a:p>
            <a:pPr marL="571500" indent="-571500">
              <a:buFont typeface="Arial" panose="020B0604020202020204" pitchFamily="34" charset="0"/>
              <a:buChar char="•"/>
            </a:pPr>
            <a:r>
              <a:rPr lang="en-US" sz="4400" dirty="0"/>
              <a:t>To support ES&amp;H managers’ decision-making, we developed five organizational health reviews in a two-year lookback to understand each department’s trends.</a:t>
            </a:r>
          </a:p>
        </p:txBody>
      </p:sp>
      <p:sp>
        <p:nvSpPr>
          <p:cNvPr id="16" name="Rectangle 15">
            <a:extLst>
              <a:ext uri="{FF2B5EF4-FFF2-40B4-BE49-F238E27FC236}">
                <a16:creationId xmlns:a16="http://schemas.microsoft.com/office/drawing/2014/main" id="{30243C8E-D404-36D0-929C-749F644509AC}"/>
              </a:ext>
            </a:extLst>
          </p:cNvPr>
          <p:cNvSpPr/>
          <p:nvPr/>
        </p:nvSpPr>
        <p:spPr>
          <a:xfrm>
            <a:off x="22218208" y="5696848"/>
            <a:ext cx="10106885" cy="797830"/>
          </a:xfrm>
          <a:prstGeom prst="rect">
            <a:avLst/>
          </a:prstGeom>
          <a:solidFill>
            <a:srgbClr val="00175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17" name="TextBox 16">
            <a:extLst>
              <a:ext uri="{FF2B5EF4-FFF2-40B4-BE49-F238E27FC236}">
                <a16:creationId xmlns:a16="http://schemas.microsoft.com/office/drawing/2014/main" id="{DABA4DD7-442B-1718-DDD6-EB1B974BF665}"/>
              </a:ext>
            </a:extLst>
          </p:cNvPr>
          <p:cNvSpPr txBox="1"/>
          <p:nvPr/>
        </p:nvSpPr>
        <p:spPr>
          <a:xfrm>
            <a:off x="22192123" y="5652837"/>
            <a:ext cx="10106885" cy="830997"/>
          </a:xfrm>
          <a:prstGeom prst="rect">
            <a:avLst/>
          </a:prstGeom>
          <a:noFill/>
        </p:spPr>
        <p:txBody>
          <a:bodyPr wrap="square" rtlCol="0">
            <a:spAutoFit/>
          </a:bodyPr>
          <a:lstStyle/>
          <a:p>
            <a:pPr algn="ctr"/>
            <a:r>
              <a:rPr lang="en-US" sz="4800" b="1">
                <a:solidFill>
                  <a:schemeClr val="bg1"/>
                </a:solidFill>
              </a:rPr>
              <a:t>OUTCOMES</a:t>
            </a:r>
          </a:p>
        </p:txBody>
      </p:sp>
      <p:sp>
        <p:nvSpPr>
          <p:cNvPr id="18" name="TextBox 17">
            <a:extLst>
              <a:ext uri="{FF2B5EF4-FFF2-40B4-BE49-F238E27FC236}">
                <a16:creationId xmlns:a16="http://schemas.microsoft.com/office/drawing/2014/main" id="{9496871A-349A-932C-2CB4-3B16754F823C}"/>
              </a:ext>
            </a:extLst>
          </p:cNvPr>
          <p:cNvSpPr txBox="1"/>
          <p:nvPr/>
        </p:nvSpPr>
        <p:spPr>
          <a:xfrm>
            <a:off x="139854" y="3480673"/>
            <a:ext cx="43611487" cy="1754326"/>
          </a:xfrm>
          <a:prstGeom prst="rect">
            <a:avLst/>
          </a:prstGeom>
          <a:noFill/>
        </p:spPr>
        <p:txBody>
          <a:bodyPr wrap="square" rtlCol="0">
            <a:spAutoFit/>
          </a:bodyPr>
          <a:lstStyle/>
          <a:p>
            <a:pPr algn="ctr"/>
            <a:r>
              <a:rPr lang="en-US" sz="6000" b="1" dirty="0"/>
              <a:t>Carine Wong</a:t>
            </a:r>
          </a:p>
          <a:p>
            <a:pPr algn="ctr"/>
            <a:r>
              <a:rPr lang="en-US" sz="4800" dirty="0"/>
              <a:t>Lawrence Livermore National Laboratory, NNSA-MSIIP, University of California - Davis</a:t>
            </a:r>
          </a:p>
        </p:txBody>
      </p:sp>
      <p:sp>
        <p:nvSpPr>
          <p:cNvPr id="19" name="Text Placeholder 3">
            <a:extLst>
              <a:ext uri="{FF2B5EF4-FFF2-40B4-BE49-F238E27FC236}">
                <a16:creationId xmlns:a16="http://schemas.microsoft.com/office/drawing/2014/main" id="{59D17FF5-6052-9C21-2B3F-F360D8AA612E}"/>
              </a:ext>
            </a:extLst>
          </p:cNvPr>
          <p:cNvSpPr txBox="1">
            <a:spLocks/>
          </p:cNvSpPr>
          <p:nvPr/>
        </p:nvSpPr>
        <p:spPr>
          <a:xfrm>
            <a:off x="11546582" y="10757858"/>
            <a:ext cx="10106885" cy="15169387"/>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2200" kern="1200">
                <a:solidFill>
                  <a:schemeClr val="tx1"/>
                </a:solidFill>
                <a:latin typeface="+mn-lt"/>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r>
              <a:rPr lang="en-US" sz="4400" dirty="0"/>
              <a:t>The areas of focus for our analyses are divided into categories “Get”, “Keep”, and “Grow”:</a:t>
            </a:r>
          </a:p>
          <a:p>
            <a:endParaRPr lang="en-US" sz="2000" dirty="0"/>
          </a:p>
          <a:p>
            <a:pPr marL="571500" indent="-571500">
              <a:buFont typeface="Arial" panose="020B0604020202020204" pitchFamily="34" charset="0"/>
              <a:buChar char="•"/>
            </a:pPr>
            <a:r>
              <a:rPr lang="en-US" sz="4400" dirty="0"/>
              <a:t>Hiring metrics</a:t>
            </a:r>
          </a:p>
          <a:p>
            <a:pPr marL="571500" indent="-571500">
              <a:buFont typeface="Arial" panose="020B0604020202020204" pitchFamily="34" charset="0"/>
              <a:buChar char="•"/>
            </a:pPr>
            <a:r>
              <a:rPr lang="en-US" sz="4400" dirty="0"/>
              <a:t>Onboarding</a:t>
            </a:r>
          </a:p>
          <a:p>
            <a:pPr marL="571500" indent="-571500">
              <a:buFont typeface="Arial" panose="020B0604020202020204" pitchFamily="34" charset="0"/>
              <a:buChar char="•"/>
            </a:pPr>
            <a:r>
              <a:rPr lang="en-US" sz="4400" dirty="0"/>
              <a:t>Retention</a:t>
            </a:r>
          </a:p>
          <a:p>
            <a:pPr marL="571500" indent="-571500">
              <a:buFont typeface="Arial" panose="020B0604020202020204" pitchFamily="34" charset="0"/>
              <a:buChar char="•"/>
            </a:pPr>
            <a:r>
              <a:rPr lang="en-US" sz="4400" dirty="0"/>
              <a:t>Transfer/exit feedback</a:t>
            </a:r>
          </a:p>
          <a:p>
            <a:pPr marL="571500" indent="-571500">
              <a:buFont typeface="Arial" panose="020B0604020202020204" pitchFamily="34" charset="0"/>
              <a:buChar char="•"/>
            </a:pPr>
            <a:r>
              <a:rPr lang="en-US" sz="4400" dirty="0"/>
              <a:t>Culture survey</a:t>
            </a:r>
          </a:p>
          <a:p>
            <a:pPr marL="571500" indent="-571500">
              <a:buFont typeface="Arial" panose="020B0604020202020204" pitchFamily="34" charset="0"/>
              <a:buChar char="•"/>
            </a:pPr>
            <a:r>
              <a:rPr lang="en-US" sz="4400" dirty="0"/>
              <a:t>Employee engagement</a:t>
            </a:r>
          </a:p>
          <a:p>
            <a:pPr marL="571500" indent="-571500">
              <a:buFont typeface="Arial" panose="020B0604020202020204" pitchFamily="34" charset="0"/>
              <a:buChar char="•"/>
            </a:pPr>
            <a:r>
              <a:rPr lang="en-US" sz="4400" dirty="0"/>
              <a:t>Development</a:t>
            </a:r>
          </a:p>
          <a:p>
            <a:pPr marL="571500" indent="-571500">
              <a:buFont typeface="Arial" panose="020B0604020202020204" pitchFamily="34" charset="0"/>
              <a:buChar char="•"/>
            </a:pPr>
            <a:r>
              <a:rPr lang="en-US" sz="4400" dirty="0"/>
              <a:t>Workforce availability</a:t>
            </a:r>
          </a:p>
          <a:p>
            <a:pPr marL="571500" indent="-571500">
              <a:buFont typeface="Arial" panose="020B0604020202020204" pitchFamily="34" charset="0"/>
              <a:buChar char="•"/>
            </a:pPr>
            <a:r>
              <a:rPr lang="en-US" sz="4400" dirty="0"/>
              <a:t>Succession planning</a:t>
            </a:r>
          </a:p>
          <a:p>
            <a:pPr marL="571500" indent="-571500">
              <a:buFont typeface="Arial" panose="020B0604020202020204" pitchFamily="34" charset="0"/>
              <a:buChar char="•"/>
            </a:pPr>
            <a:r>
              <a:rPr lang="en-US" sz="4400" dirty="0"/>
              <a:t>Rewards and recognition</a:t>
            </a:r>
          </a:p>
          <a:p>
            <a:endParaRPr lang="en-US" sz="1800" dirty="0"/>
          </a:p>
          <a:p>
            <a:r>
              <a:rPr lang="en-US" sz="4400" dirty="0"/>
              <a:t>Methods used:</a:t>
            </a:r>
          </a:p>
          <a:p>
            <a:pPr marL="571500" indent="-571500">
              <a:buFont typeface="Arial" panose="020B0604020202020204" pitchFamily="34" charset="0"/>
              <a:buChar char="•"/>
            </a:pPr>
            <a:r>
              <a:rPr lang="en-US" sz="4400" dirty="0"/>
              <a:t>Quantitative data (R)</a:t>
            </a:r>
          </a:p>
          <a:p>
            <a:pPr marL="1647720" lvl="1" indent="-571500"/>
            <a:r>
              <a:rPr lang="en-US" sz="4010" dirty="0">
                <a:latin typeface="+mn-lt"/>
              </a:rPr>
              <a:t>Graphing</a:t>
            </a:r>
          </a:p>
          <a:p>
            <a:pPr marL="571500" indent="-571500">
              <a:buFont typeface="Arial" panose="020B0604020202020204" pitchFamily="34" charset="0"/>
              <a:buChar char="•"/>
            </a:pPr>
            <a:r>
              <a:rPr lang="en-US" sz="4400" dirty="0"/>
              <a:t>Text data (Python)</a:t>
            </a:r>
          </a:p>
          <a:p>
            <a:pPr marL="1647720" lvl="1" indent="-571500"/>
            <a:r>
              <a:rPr lang="en-US" sz="4010" dirty="0">
                <a:latin typeface="+mn-lt"/>
              </a:rPr>
              <a:t>Sentiment Analysis</a:t>
            </a:r>
          </a:p>
          <a:p>
            <a:pPr marL="1647720" lvl="1" indent="-571500"/>
            <a:r>
              <a:rPr lang="en-US" sz="4010" dirty="0">
                <a:latin typeface="+mn-lt"/>
              </a:rPr>
              <a:t>Key phrase extraction</a:t>
            </a:r>
          </a:p>
          <a:p>
            <a:endParaRPr lang="en-US" sz="4400" dirty="0"/>
          </a:p>
        </p:txBody>
      </p:sp>
      <p:sp>
        <p:nvSpPr>
          <p:cNvPr id="20" name="Text Placeholder 3">
            <a:extLst>
              <a:ext uri="{FF2B5EF4-FFF2-40B4-BE49-F238E27FC236}">
                <a16:creationId xmlns:a16="http://schemas.microsoft.com/office/drawing/2014/main" id="{42F7169A-D6F9-31E0-F284-D87D27F8BAB2}"/>
              </a:ext>
            </a:extLst>
          </p:cNvPr>
          <p:cNvSpPr txBox="1">
            <a:spLocks/>
          </p:cNvSpPr>
          <p:nvPr/>
        </p:nvSpPr>
        <p:spPr>
          <a:xfrm>
            <a:off x="869489" y="18523878"/>
            <a:ext cx="10106885" cy="13268225"/>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2200" kern="1200">
                <a:solidFill>
                  <a:schemeClr val="tx1"/>
                </a:solidFill>
                <a:latin typeface="+mn-lt"/>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r>
              <a:rPr lang="en-US" sz="4400" dirty="0"/>
              <a:t>Our project outcome is to create five organizational health reviews for each of the departments within ES&amp;H:</a:t>
            </a:r>
          </a:p>
          <a:p>
            <a:pPr marL="571500" indent="-571500">
              <a:buFont typeface="Arial" panose="020B0604020202020204" pitchFamily="34" charset="0"/>
              <a:buChar char="•"/>
            </a:pPr>
            <a:r>
              <a:rPr lang="en-US" sz="4400" dirty="0"/>
              <a:t>Highlighting progress and successes</a:t>
            </a:r>
          </a:p>
          <a:p>
            <a:pPr marL="571500" indent="-571500">
              <a:buFont typeface="Arial" panose="020B0604020202020204" pitchFamily="34" charset="0"/>
              <a:buChar char="•"/>
            </a:pPr>
            <a:r>
              <a:rPr lang="en-US" sz="4400" dirty="0"/>
              <a:t>Identifying areas of improvement</a:t>
            </a:r>
          </a:p>
          <a:p>
            <a:pPr marL="571500" indent="-571500">
              <a:buFont typeface="Arial" panose="020B0604020202020204" pitchFamily="34" charset="0"/>
              <a:buChar char="•"/>
            </a:pPr>
            <a:r>
              <a:rPr lang="en-US" sz="4400" dirty="0"/>
              <a:t>Pulling organizational health metrics into comprehensive summaries for managers</a:t>
            </a:r>
          </a:p>
          <a:p>
            <a:endParaRPr lang="en-US" sz="4400" dirty="0"/>
          </a:p>
          <a:p>
            <a:r>
              <a:rPr lang="en-US" sz="4400" dirty="0"/>
              <a:t>Our overall goal is to provide a data-driven perspective of organizational health to help managers:</a:t>
            </a:r>
          </a:p>
          <a:p>
            <a:pPr marL="571500" indent="-571500">
              <a:buFont typeface="Arial" panose="020B0604020202020204" pitchFamily="34" charset="0"/>
              <a:buChar char="•"/>
            </a:pPr>
            <a:r>
              <a:rPr lang="en-US" sz="4400" dirty="0"/>
              <a:t>Formulate forward-looking management strategies tailored to each department’s specific needs</a:t>
            </a:r>
          </a:p>
          <a:p>
            <a:pPr marL="571500" indent="-571500">
              <a:buFont typeface="Arial" panose="020B0604020202020204" pitchFamily="34" charset="0"/>
              <a:buChar char="•"/>
            </a:pPr>
            <a:r>
              <a:rPr lang="en-US" sz="4400" dirty="0"/>
              <a:t>Reassess needs for the next fiscal year’s fund allocation</a:t>
            </a:r>
          </a:p>
          <a:p>
            <a:pPr marL="571500" indent="-571500">
              <a:buFont typeface="Arial" panose="020B0604020202020204" pitchFamily="34" charset="0"/>
              <a:buChar char="•"/>
            </a:pPr>
            <a:r>
              <a:rPr lang="en-US" sz="4400" dirty="0"/>
              <a:t>Acknowledge teams’ successes and enhance team dynamics</a:t>
            </a:r>
          </a:p>
        </p:txBody>
      </p:sp>
      <p:sp>
        <p:nvSpPr>
          <p:cNvPr id="21" name="Text Placeholder 3">
            <a:extLst>
              <a:ext uri="{FF2B5EF4-FFF2-40B4-BE49-F238E27FC236}">
                <a16:creationId xmlns:a16="http://schemas.microsoft.com/office/drawing/2014/main" id="{7F654DA8-9692-9E63-881B-B3A67FF0AB28}"/>
              </a:ext>
            </a:extLst>
          </p:cNvPr>
          <p:cNvSpPr txBox="1">
            <a:spLocks/>
          </p:cNvSpPr>
          <p:nvPr/>
        </p:nvSpPr>
        <p:spPr>
          <a:xfrm>
            <a:off x="22195490" y="6527845"/>
            <a:ext cx="10106885" cy="26565199"/>
          </a:xfrm>
          <a:prstGeom prst="rect">
            <a:avLst/>
          </a:prstGeom>
        </p:spPr>
        <p:txBody>
          <a:bodyPr wrap="square" lIns="228589" tIns="228589" rIns="228589" bIns="228589" anchor="t">
            <a:spAutoFit/>
          </a:bodyPr>
          <a:lstStyle>
            <a:lvl1pPr marL="0" indent="0" algn="l" defTabSz="745188" rtl="0" eaLnBrk="1" latinLnBrk="0" hangingPunct="1">
              <a:lnSpc>
                <a:spcPct val="90000"/>
              </a:lnSpc>
              <a:spcBef>
                <a:spcPts val="815"/>
              </a:spcBef>
              <a:buFont typeface="Arial" panose="020B0604020202020204" pitchFamily="34" charset="0"/>
              <a:buNone/>
              <a:defRPr sz="2200" kern="1200">
                <a:solidFill>
                  <a:schemeClr val="tx1"/>
                </a:solidFill>
                <a:latin typeface="+mn-lt"/>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r>
              <a:rPr lang="en-US" sz="4400">
                <a:cs typeface="Times New Roman"/>
              </a:rPr>
              <a:t>We visualized statistics (e.g. time-to-fill) per department over time and compiled them into concise briefings.</a:t>
            </a:r>
          </a:p>
          <a:p>
            <a:endParaRPr lang="en-US" sz="2000" dirty="0"/>
          </a:p>
          <a:p>
            <a:r>
              <a:rPr lang="en-US" sz="4400" dirty="0"/>
              <a:t>Challenges: </a:t>
            </a:r>
            <a:endParaRPr lang="en-US" sz="4400" dirty="0">
              <a:highlight>
                <a:srgbClr val="FFFF00"/>
              </a:highlight>
            </a:endParaRPr>
          </a:p>
          <a:p>
            <a:pPr marL="571500" indent="-571500">
              <a:buFont typeface="Arial" panose="020B0604020202020204" pitchFamily="34" charset="0"/>
              <a:buChar char="•"/>
            </a:pPr>
            <a:r>
              <a:rPr lang="en-US" sz="4400" dirty="0"/>
              <a:t>Data availability</a:t>
            </a:r>
          </a:p>
          <a:p>
            <a:pPr marL="1647190" lvl="1" indent="-571500"/>
            <a:r>
              <a:rPr lang="en-US" sz="3600" dirty="0">
                <a:latin typeface="+mn-lt"/>
              </a:rPr>
              <a:t>Receiving data from various program managers takes time</a:t>
            </a:r>
            <a:endParaRPr lang="en-US" sz="3600">
              <a:latin typeface="+mn-lt"/>
              <a:cs typeface="Calibri" panose="020F0502020204030204"/>
            </a:endParaRPr>
          </a:p>
          <a:p>
            <a:pPr marL="1647190" lvl="1" indent="-571500"/>
            <a:r>
              <a:rPr lang="en-US" sz="3600" dirty="0">
                <a:latin typeface="+mn-lt"/>
              </a:rPr>
              <a:t>Limited access due to personally identifiable information</a:t>
            </a:r>
            <a:endParaRPr lang="en-US" sz="3600">
              <a:latin typeface="+mn-lt"/>
              <a:cs typeface="Calibri" panose="020F0502020204030204"/>
            </a:endParaRPr>
          </a:p>
          <a:p>
            <a:pPr marL="1647190" lvl="1" indent="-571500"/>
            <a:r>
              <a:rPr lang="en-US" sz="3600" dirty="0">
                <a:latin typeface="+mn-lt"/>
              </a:rPr>
              <a:t>Employees are tracked by their payroll  but not by their matrix</a:t>
            </a:r>
            <a:endParaRPr lang="en-US" sz="3600">
              <a:latin typeface="+mn-lt"/>
              <a:cs typeface="Calibri" panose="020F0502020204030204"/>
            </a:endParaRPr>
          </a:p>
          <a:p>
            <a:pPr marL="571500" indent="-571500">
              <a:buFont typeface="Arial" panose="020B0604020202020204" pitchFamily="34" charset="0"/>
              <a:buChar char="•"/>
            </a:pPr>
            <a:r>
              <a:rPr lang="en-US" sz="4400" dirty="0"/>
              <a:t>Variability in data formats</a:t>
            </a:r>
          </a:p>
          <a:p>
            <a:pPr marL="1647190" lvl="1" indent="-571500"/>
            <a:r>
              <a:rPr lang="en-US" sz="3600" dirty="0">
                <a:latin typeface="+mn-lt"/>
              </a:rPr>
              <a:t>Multiple databases and customers </a:t>
            </a:r>
            <a:endParaRPr lang="en-US" sz="3600">
              <a:latin typeface="+mn-lt"/>
              <a:cs typeface="Assistant" panose="020F0502020204030204" pitchFamily="2" charset="-79"/>
            </a:endParaRPr>
          </a:p>
          <a:p>
            <a:pPr marL="1647190" lvl="1" indent="-571500"/>
            <a:r>
              <a:rPr lang="en-US" sz="3600" dirty="0">
                <a:latin typeface="+mn-lt"/>
                <a:cs typeface="Assistant" panose="020F0502020204030204" pitchFamily="2" charset="-79"/>
              </a:rPr>
              <a:t>Every department formats their data differently</a:t>
            </a:r>
            <a:r>
              <a:rPr lang="en-US" sz="3600" dirty="0">
                <a:latin typeface="+mn-lt"/>
              </a:rPr>
              <a:t> </a:t>
            </a:r>
            <a:endParaRPr lang="en-US" sz="3600">
              <a:latin typeface="+mn-lt"/>
              <a:cs typeface="Calibri" panose="020F0502020204030204"/>
            </a:endParaRPr>
          </a:p>
          <a:p>
            <a:pPr marL="571500" indent="-571500">
              <a:buFont typeface="Arial" panose="020B0604020202020204" pitchFamily="34" charset="0"/>
              <a:buChar char="•"/>
            </a:pPr>
            <a:r>
              <a:rPr lang="en-US" sz="4400" dirty="0"/>
              <a:t>Data manipulation</a:t>
            </a:r>
          </a:p>
          <a:p>
            <a:pPr marL="1647190" lvl="1" indent="-571500"/>
            <a:r>
              <a:rPr lang="en-US" sz="3600" dirty="0">
                <a:latin typeface="+mn-lt"/>
              </a:rPr>
              <a:t>Insufficient tracking </a:t>
            </a:r>
            <a:r>
              <a:rPr lang="en-US" sz="3600" dirty="0">
                <a:latin typeface="+mn-lt"/>
                <a:cs typeface="Assistant" panose="020F0502020204030204" pitchFamily="2" charset="-79"/>
              </a:rPr>
              <a:t>→ fewer data points</a:t>
            </a:r>
            <a:endParaRPr lang="en-US" sz="3600">
              <a:latin typeface="+mn-lt"/>
              <a:cs typeface="Calibri" panose="020F0502020204030204"/>
            </a:endParaRPr>
          </a:p>
          <a:p>
            <a:pPr marL="1647190" lvl="1" indent="-571500"/>
            <a:r>
              <a:rPr lang="en-US" sz="3600" dirty="0">
                <a:latin typeface="+mn-lt"/>
              </a:rPr>
              <a:t>Unique nature of certain data limits our ability apply certain natural language processing (NLP) methods</a:t>
            </a:r>
            <a:endParaRPr lang="en-US" sz="3600">
              <a:latin typeface="+mn-lt"/>
              <a:cs typeface="Calibri" panose="020F0502020204030204"/>
            </a:endParaRPr>
          </a:p>
          <a:p>
            <a:pPr marL="2061210" lvl="2" indent="-571500"/>
            <a:r>
              <a:rPr lang="en-US" sz="3600" dirty="0">
                <a:latin typeface="+mn-lt"/>
              </a:rPr>
              <a:t>Small data sets </a:t>
            </a:r>
            <a:r>
              <a:rPr lang="en-US" sz="3600" dirty="0">
                <a:latin typeface="+mn-lt"/>
                <a:cs typeface="Assistant" panose="020F0502020204030204" pitchFamily="2" charset="-79"/>
              </a:rPr>
              <a:t>→</a:t>
            </a:r>
            <a:r>
              <a:rPr lang="en-US" sz="3600" dirty="0">
                <a:latin typeface="+mn-lt"/>
              </a:rPr>
              <a:t> can’t train own model</a:t>
            </a:r>
            <a:endParaRPr lang="en-US" sz="3600">
              <a:latin typeface="+mn-lt"/>
              <a:cs typeface="Calibri" panose="020F0502020204030204"/>
            </a:endParaRPr>
          </a:p>
          <a:p>
            <a:pPr marL="2061210" lvl="2" indent="-571500"/>
            <a:r>
              <a:rPr lang="en-US" sz="3600" dirty="0">
                <a:latin typeface="+mn-lt"/>
              </a:rPr>
              <a:t>Lack of pretrained model available specifically for HR data</a:t>
            </a:r>
            <a:endParaRPr lang="en-US" sz="3600">
              <a:latin typeface="+mn-lt"/>
              <a:cs typeface="Calibri" panose="020F0502020204030204"/>
            </a:endParaRPr>
          </a:p>
          <a:p>
            <a:pPr marL="2061210" lvl="2" indent="-571500"/>
            <a:r>
              <a:rPr lang="en-US" sz="3600" dirty="0">
                <a:latin typeface="+mn-lt"/>
              </a:rPr>
              <a:t>Changes in organizational structure </a:t>
            </a:r>
            <a:r>
              <a:rPr lang="en-US" sz="3600" dirty="0">
                <a:latin typeface="+mn-lt"/>
                <a:cs typeface="Assistant" panose="020F0502020204030204" pitchFamily="2" charset="-79"/>
              </a:rPr>
              <a:t>→</a:t>
            </a:r>
            <a:r>
              <a:rPr lang="en-US" sz="3600" dirty="0">
                <a:latin typeface="+mn-lt"/>
              </a:rPr>
              <a:t> impacts applicability of analyses</a:t>
            </a:r>
            <a:endParaRPr lang="en-US" sz="3600">
              <a:latin typeface="+mn-lt"/>
              <a:cs typeface="Calibri" panose="020F0502020204030204"/>
            </a:endParaRPr>
          </a:p>
          <a:p>
            <a:endParaRPr lang="en-US" sz="2000" dirty="0"/>
          </a:p>
          <a:p>
            <a:r>
              <a:rPr lang="en-US" sz="4400" dirty="0"/>
              <a:t>Successes:</a:t>
            </a:r>
          </a:p>
          <a:p>
            <a:pPr marL="571500" marR="0" lvl="0" indent="-571500">
              <a:spcAft>
                <a:spcPts val="0"/>
              </a:spcAft>
              <a:buFont typeface="Arial" panose="020B0604020202020204" pitchFamily="34" charset="0"/>
              <a:buChar char="•"/>
            </a:pPr>
            <a:r>
              <a:rPr lang="en-US" sz="4400">
                <a:cs typeface="Times New Roman"/>
              </a:rPr>
              <a:t>Presented workforce metrics in a department-specific view to managers</a:t>
            </a:r>
            <a:r>
              <a:rPr lang="en-US" sz="4400">
                <a:latin typeface="Assistant"/>
                <a:cs typeface="Assistant"/>
              </a:rPr>
              <a:t>—</a:t>
            </a:r>
            <a:r>
              <a:rPr lang="en-US" sz="4400">
                <a:cs typeface="Times New Roman"/>
              </a:rPr>
              <a:t>those with direct influence</a:t>
            </a:r>
          </a:p>
          <a:p>
            <a:pPr marL="571500" marR="0" lvl="0" indent="-571500">
              <a:spcAft>
                <a:spcPts val="0"/>
              </a:spcAft>
              <a:buFont typeface="Arial" panose="020B0604020202020204" pitchFamily="34" charset="0"/>
              <a:buChar char="•"/>
            </a:pPr>
            <a:r>
              <a:rPr lang="en-US" sz="4400" dirty="0"/>
              <a:t>Created meaningful visualizations that illustrate thematic successes and strengthen team dynamics</a:t>
            </a:r>
          </a:p>
          <a:p>
            <a:pPr marL="571500" marR="0" lvl="0" indent="-571500">
              <a:spcAft>
                <a:spcPts val="800"/>
              </a:spcAft>
              <a:buFont typeface="Arial" panose="020B0604020202020204" pitchFamily="34" charset="0"/>
              <a:buChar char="•"/>
            </a:pPr>
            <a:r>
              <a:rPr lang="en-US" sz="4400" dirty="0"/>
              <a:t>Created a mechanism to foster proactive, data driven discussions to develop workforce strategies</a:t>
            </a:r>
          </a:p>
          <a:p>
            <a:pPr marL="571500" indent="-571500">
              <a:buFont typeface="Arial" panose="020B0604020202020204" pitchFamily="34" charset="0"/>
              <a:buChar char="•"/>
            </a:pPr>
            <a:r>
              <a:rPr lang="en-US" sz="4400" dirty="0">
                <a:sym typeface="Wingdings" panose="05000000000000000000" pitchFamily="2" charset="2"/>
              </a:rPr>
              <a:t>Fine tuned data tracking methods based on challenges identified throughout process</a:t>
            </a:r>
          </a:p>
          <a:p>
            <a:pPr marL="571500" indent="-571500">
              <a:buFont typeface="Arial" panose="020B0604020202020204" pitchFamily="34" charset="0"/>
              <a:buChar char="•"/>
            </a:pPr>
            <a:r>
              <a:rPr lang="en-US" sz="4400" dirty="0">
                <a:sym typeface="Wingdings" panose="05000000000000000000" pitchFamily="2" charset="2"/>
              </a:rPr>
              <a:t>Furthered knowledge on statistical methods</a:t>
            </a:r>
          </a:p>
          <a:p>
            <a:pPr marL="571500" indent="-571500">
              <a:buFont typeface="Arial" panose="020B0604020202020204" pitchFamily="34" charset="0"/>
              <a:buChar char="•"/>
            </a:pPr>
            <a:endParaRPr lang="en-US" sz="4400" dirty="0"/>
          </a:p>
        </p:txBody>
      </p:sp>
      <p:sp>
        <p:nvSpPr>
          <p:cNvPr id="43" name="Text Placeholder 3">
            <a:extLst>
              <a:ext uri="{FF2B5EF4-FFF2-40B4-BE49-F238E27FC236}">
                <a16:creationId xmlns:a16="http://schemas.microsoft.com/office/drawing/2014/main" id="{E1482498-9E1F-9990-2AA8-2A929FF1B378}"/>
              </a:ext>
            </a:extLst>
          </p:cNvPr>
          <p:cNvSpPr txBox="1">
            <a:spLocks/>
          </p:cNvSpPr>
          <p:nvPr/>
        </p:nvSpPr>
        <p:spPr>
          <a:xfrm>
            <a:off x="32781046" y="6492757"/>
            <a:ext cx="10052542" cy="6356590"/>
          </a:xfrm>
          <a:prstGeom prst="rect">
            <a:avLst/>
          </a:prstGeom>
        </p:spPr>
        <p:txBody>
          <a:bodyPr wrap="square" lIns="228589" tIns="228589" rIns="228589" bIns="228589" anchor="t">
            <a:spAutoFit/>
          </a:bodyPr>
          <a:lstStyle>
            <a:lvl1pPr marL="0" indent="0" algn="l" defTabSz="745188" rtl="0" eaLnBrk="1" latinLnBrk="0" hangingPunct="1">
              <a:lnSpc>
                <a:spcPct val="90000"/>
              </a:lnSpc>
              <a:spcBef>
                <a:spcPts val="815"/>
              </a:spcBef>
              <a:buFont typeface="Arial" panose="020B0604020202020204" pitchFamily="34" charset="0"/>
              <a:buNone/>
              <a:defRPr sz="2200" kern="1200">
                <a:solidFill>
                  <a:schemeClr val="tx1"/>
                </a:solidFill>
                <a:latin typeface="+mn-lt"/>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pPr marL="571500" indent="-571500">
              <a:buFont typeface="Arial" panose="020B0604020202020204" pitchFamily="34" charset="0"/>
              <a:buChar char="•"/>
            </a:pPr>
            <a:r>
              <a:rPr lang="en-US" sz="4400">
                <a:latin typeface="+mn-lt"/>
                <a:cs typeface="Times New Roman"/>
              </a:rPr>
              <a:t>Facilitate Organizational Health Reviews for ES&amp;H managers annually</a:t>
            </a:r>
          </a:p>
          <a:p>
            <a:pPr marL="571500" indent="-571500">
              <a:buFont typeface="Arial" panose="020B0604020202020204" pitchFamily="34" charset="0"/>
              <a:buChar char="•"/>
            </a:pPr>
            <a:r>
              <a:rPr lang="en-US" sz="4400">
                <a:latin typeface="+mn-lt"/>
                <a:cs typeface="Times New Roman"/>
              </a:rPr>
              <a:t>Collaborate with area managers </a:t>
            </a:r>
            <a:r>
              <a:rPr lang="en-US" sz="4400">
                <a:cs typeface="Times New Roman"/>
              </a:rPr>
              <a:t>in strategic planning </a:t>
            </a:r>
            <a:endParaRPr lang="en-US" sz="4400"/>
          </a:p>
          <a:p>
            <a:pPr marL="571500" indent="-571500">
              <a:buFont typeface="Arial" panose="020B0604020202020204" pitchFamily="34" charset="0"/>
              <a:buChar char="•"/>
            </a:pPr>
            <a:r>
              <a:rPr lang="en-US" sz="4400" dirty="0">
                <a:latin typeface="+mn-lt"/>
              </a:rPr>
              <a:t>Develop a live dashboard viewable by ES&amp;H payroll, functional area, and department managers</a:t>
            </a:r>
          </a:p>
          <a:p>
            <a:pPr marL="571500" indent="-571500">
              <a:buFont typeface="Arial" panose="020B0604020202020204" pitchFamily="34" charset="0"/>
              <a:buChar char="•"/>
            </a:pPr>
            <a:r>
              <a:rPr lang="en-US" sz="4400" dirty="0">
                <a:latin typeface="+mn-lt"/>
              </a:rPr>
              <a:t>Scale our analyses laboratory-wide</a:t>
            </a:r>
          </a:p>
          <a:p>
            <a:endParaRPr lang="en-US" sz="4400" dirty="0">
              <a:latin typeface="+mn-lt"/>
            </a:endParaRPr>
          </a:p>
        </p:txBody>
      </p:sp>
      <p:sp>
        <p:nvSpPr>
          <p:cNvPr id="44" name="Text Placeholder 3">
            <a:extLst>
              <a:ext uri="{FF2B5EF4-FFF2-40B4-BE49-F238E27FC236}">
                <a16:creationId xmlns:a16="http://schemas.microsoft.com/office/drawing/2014/main" id="{A6C9478C-176F-619E-7667-89DE9A9B8B54}"/>
              </a:ext>
            </a:extLst>
          </p:cNvPr>
          <p:cNvSpPr txBox="1">
            <a:spLocks/>
          </p:cNvSpPr>
          <p:nvPr/>
        </p:nvSpPr>
        <p:spPr>
          <a:xfrm>
            <a:off x="32778080" y="18572499"/>
            <a:ext cx="10106885" cy="5946221"/>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2200" kern="1200">
                <a:solidFill>
                  <a:schemeClr val="tx1"/>
                </a:solidFill>
                <a:latin typeface="+mn-lt"/>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r>
              <a:rPr lang="en-US" sz="4400" dirty="0"/>
              <a:t>People are our number one asset: by objectively analyzing and identifying areas for improvements, we can support managers implementing improvement processes in workforce strategies. ES&amp;H is connected to every part of LLNL, and it is imperative that we promote a sustainable, safe, and healthy workplace for our departments and for others.</a:t>
            </a:r>
          </a:p>
        </p:txBody>
      </p:sp>
      <p:sp>
        <p:nvSpPr>
          <p:cNvPr id="45" name="Text Placeholder 3">
            <a:extLst>
              <a:ext uri="{FF2B5EF4-FFF2-40B4-BE49-F238E27FC236}">
                <a16:creationId xmlns:a16="http://schemas.microsoft.com/office/drawing/2014/main" id="{E062AD17-6236-C6AC-B364-775EB76AA132}"/>
              </a:ext>
            </a:extLst>
          </p:cNvPr>
          <p:cNvSpPr txBox="1">
            <a:spLocks/>
          </p:cNvSpPr>
          <p:nvPr/>
        </p:nvSpPr>
        <p:spPr>
          <a:xfrm>
            <a:off x="32881782" y="25747331"/>
            <a:ext cx="10106885" cy="5525593"/>
          </a:xfrm>
          <a:prstGeom prst="rect">
            <a:avLst/>
          </a:prstGeom>
        </p:spPr>
        <p:txBody>
          <a:bodyPr wrap="square" lIns="228589" tIns="228589" rIns="228589" bIns="228589">
            <a:spAutoFit/>
          </a:bodyPr>
          <a:lstStyle>
            <a:lvl1pPr marL="0" indent="0" algn="l" defTabSz="745188" rtl="0" eaLnBrk="1" latinLnBrk="0" hangingPunct="1">
              <a:lnSpc>
                <a:spcPct val="90000"/>
              </a:lnSpc>
              <a:spcBef>
                <a:spcPts val="815"/>
              </a:spcBef>
              <a:buFont typeface="Arial" panose="020B0604020202020204" pitchFamily="34" charset="0"/>
              <a:buNone/>
              <a:defRPr sz="2200" kern="1200">
                <a:solidFill>
                  <a:schemeClr val="tx1"/>
                </a:solidFill>
                <a:latin typeface="+mn-lt"/>
                <a:ea typeface="+mn-ea"/>
                <a:cs typeface="Times New Roman" pitchFamily="18" charset="0"/>
              </a:defRPr>
            </a:lvl1pPr>
            <a:lvl2pPr marL="107622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2pPr>
            <a:lvl3pPr marL="1490150" indent="-413930"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3pPr>
            <a:lvl4pPr marL="1945475" indent="-455324"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4pPr>
            <a:lvl5pPr marL="2276618" indent="-331145" algn="l" defTabSz="745188" rtl="0" eaLnBrk="1" latinLnBrk="0" hangingPunct="1">
              <a:lnSpc>
                <a:spcPct val="90000"/>
              </a:lnSpc>
              <a:spcBef>
                <a:spcPts val="407"/>
              </a:spcBef>
              <a:buFont typeface="Arial" panose="020B0604020202020204" pitchFamily="34" charset="0"/>
              <a:buChar char="•"/>
              <a:defRPr sz="1810" kern="1200">
                <a:solidFill>
                  <a:schemeClr val="tx1"/>
                </a:solidFill>
                <a:latin typeface="Trebuchet MS" pitchFamily="34" charset="0"/>
                <a:ea typeface="+mn-ea"/>
                <a:cs typeface="+mn-cs"/>
              </a:defRPr>
            </a:lvl5pPr>
            <a:lvl6pPr marL="2049268"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6pPr>
            <a:lvl7pPr marL="2421862"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7pPr>
            <a:lvl8pPr marL="2794456"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8pPr>
            <a:lvl9pPr marL="3167051" indent="-186297" algn="l" defTabSz="745188" rtl="0" eaLnBrk="1" latinLnBrk="0" hangingPunct="1">
              <a:lnSpc>
                <a:spcPct val="90000"/>
              </a:lnSpc>
              <a:spcBef>
                <a:spcPts val="407"/>
              </a:spcBef>
              <a:buFont typeface="Arial" panose="020B0604020202020204" pitchFamily="34" charset="0"/>
              <a:buChar char="•"/>
              <a:defRPr sz="1467" kern="1200">
                <a:solidFill>
                  <a:schemeClr val="tx1"/>
                </a:solidFill>
                <a:latin typeface="+mn-lt"/>
                <a:ea typeface="+mn-ea"/>
                <a:cs typeface="+mn-cs"/>
              </a:defRPr>
            </a:lvl9pPr>
          </a:lstStyle>
          <a:p>
            <a:pPr marL="342900" indent="-342900" algn="l" rtl="0" fontAlgn="base">
              <a:buFont typeface="Arial" panose="020B0604020202020204" pitchFamily="34" charset="0"/>
              <a:buChar char="•"/>
            </a:pPr>
            <a:r>
              <a:rPr lang="en-US" sz="2400" b="0" i="0" u="none" strike="noStrike" dirty="0">
                <a:solidFill>
                  <a:srgbClr val="000000"/>
                </a:solidFill>
                <a:effectLst/>
              </a:rPr>
              <a:t>Special thank you to my mentors, Julie Fregoso and Anthony McKenna, fo</a:t>
            </a:r>
            <a:r>
              <a:rPr lang="en-US" sz="2400" dirty="0">
                <a:solidFill>
                  <a:srgbClr val="000000"/>
                </a:solidFill>
              </a:rPr>
              <a:t>r their unwavering support and guidance throughout my time here at LLNL.</a:t>
            </a:r>
            <a:endParaRPr lang="en-US" sz="2400" b="0" i="0" u="none" strike="noStrike" dirty="0">
              <a:solidFill>
                <a:srgbClr val="000000"/>
              </a:solidFill>
              <a:effectLst/>
            </a:endParaRPr>
          </a:p>
          <a:p>
            <a:pPr marL="342900" indent="-342900" algn="l" rtl="0" fontAlgn="base">
              <a:buFont typeface="Arial" panose="020B0604020202020204" pitchFamily="34" charset="0"/>
              <a:buChar char="•"/>
            </a:pPr>
            <a:r>
              <a:rPr lang="en-US" sz="2400" dirty="0">
                <a:solidFill>
                  <a:srgbClr val="000000"/>
                </a:solidFill>
              </a:rPr>
              <a:t>Thank you to Mark Mitchell and our points of contact at ES&amp;H for their help and input.</a:t>
            </a:r>
            <a:endParaRPr lang="en-US" sz="2400" b="0" i="0" u="none" strike="noStrike" dirty="0">
              <a:solidFill>
                <a:srgbClr val="000000"/>
              </a:solidFill>
              <a:effectLst/>
            </a:endParaRPr>
          </a:p>
          <a:p>
            <a:pPr marL="342900" indent="-342900" algn="l" rtl="0" fontAlgn="base">
              <a:buFont typeface="Arial" panose="020B0604020202020204" pitchFamily="34" charset="0"/>
              <a:buChar char="•"/>
            </a:pPr>
            <a:r>
              <a:rPr lang="en-US" sz="2400" dirty="0">
                <a:solidFill>
                  <a:srgbClr val="000000"/>
                </a:solidFill>
              </a:rPr>
              <a:t>Thank you to the NNSA-MSIIP team for providing this invaluable opportunity for learning.</a:t>
            </a:r>
          </a:p>
          <a:p>
            <a:pPr algn="l" rtl="0" fontAlgn="base"/>
            <a:endParaRPr lang="en-US" sz="2400" dirty="0">
              <a:solidFill>
                <a:srgbClr val="000000"/>
              </a:solidFill>
            </a:endParaRPr>
          </a:p>
          <a:p>
            <a:pPr algn="l" rtl="0" fontAlgn="base"/>
            <a:r>
              <a:rPr lang="en-US" sz="2400" i="1" dirty="0">
                <a:solidFill>
                  <a:srgbClr val="000000"/>
                </a:solidFill>
              </a:rPr>
              <a:t>This research was performed under an appointment to the Minority Serving Institutions Internship Program (MSIIP) administered by the Oak Ridge Institute for Science and Education (ORISE) for the National Nuclear Security Administration (NNSA) and the U.S. Department of Energy (DOE). ORISE is managed by Oak Ridge Associated Universities (ORAU). All opinions expressed in this paper are the author’s and do not necessarily reflect the policies and views of NNSA, DOE, ORISE, or ORAU.</a:t>
            </a:r>
          </a:p>
        </p:txBody>
      </p:sp>
      <p:pic>
        <p:nvPicPr>
          <p:cNvPr id="23" name="Picture 22">
            <a:extLst>
              <a:ext uri="{FF2B5EF4-FFF2-40B4-BE49-F238E27FC236}">
                <a16:creationId xmlns:a16="http://schemas.microsoft.com/office/drawing/2014/main" id="{B17909B4-F509-C23F-3EE6-6B17C383EC8F}"/>
              </a:ext>
            </a:extLst>
          </p:cNvPr>
          <p:cNvPicPr>
            <a:picLocks noChangeAspect="1"/>
          </p:cNvPicPr>
          <p:nvPr/>
        </p:nvPicPr>
        <p:blipFill>
          <a:blip r:embed="rId3"/>
          <a:stretch>
            <a:fillRect/>
          </a:stretch>
        </p:blipFill>
        <p:spPr>
          <a:xfrm>
            <a:off x="41114423" y="304429"/>
            <a:ext cx="2505549" cy="2505549"/>
          </a:xfrm>
          <a:prstGeom prst="rect">
            <a:avLst/>
          </a:prstGeom>
          <a:effectLst>
            <a:softEdge rad="0"/>
          </a:effectLst>
        </p:spPr>
      </p:pic>
      <p:pic>
        <p:nvPicPr>
          <p:cNvPr id="1026" name="Picture 2" descr="National Nuclear Security Administration - Wikispooks">
            <a:extLst>
              <a:ext uri="{FF2B5EF4-FFF2-40B4-BE49-F238E27FC236}">
                <a16:creationId xmlns:a16="http://schemas.microsoft.com/office/drawing/2014/main" id="{917C8415-9357-EBF8-9D2D-7C966B676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1642776"/>
            <a:ext cx="3886200" cy="14994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C Davis Logo, symbol, meaning, history, PNG, brand">
            <a:extLst>
              <a:ext uri="{FF2B5EF4-FFF2-40B4-BE49-F238E27FC236}">
                <a16:creationId xmlns:a16="http://schemas.microsoft.com/office/drawing/2014/main" id="{F96F7085-8823-8778-AF72-9B35D63FF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05213" y="41990998"/>
            <a:ext cx="319483" cy="17970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descr="Handshake">
            <a:extLst>
              <a:ext uri="{FF2B5EF4-FFF2-40B4-BE49-F238E27FC236}">
                <a16:creationId xmlns:a16="http://schemas.microsoft.com/office/drawing/2014/main" id="{6A015788-1EF9-A67D-8655-53FCD7D7B0C4}"/>
              </a:ext>
            </a:extLst>
          </p:cNvPr>
          <p:cNvSpPr/>
          <p:nvPr/>
        </p:nvSpPr>
        <p:spPr>
          <a:xfrm>
            <a:off x="18693108" y="13410621"/>
            <a:ext cx="1367296" cy="1367296"/>
          </a:xfrm>
          <a:prstGeom prst="rect">
            <a:avLst/>
          </a:prstGeom>
          <a: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grpSp>
        <p:nvGrpSpPr>
          <p:cNvPr id="46" name="Group 45">
            <a:extLst>
              <a:ext uri="{FF2B5EF4-FFF2-40B4-BE49-F238E27FC236}">
                <a16:creationId xmlns:a16="http://schemas.microsoft.com/office/drawing/2014/main" id="{1410F52B-15C3-5C7C-C7CD-581C54A4C346}"/>
              </a:ext>
            </a:extLst>
          </p:cNvPr>
          <p:cNvGrpSpPr/>
          <p:nvPr/>
        </p:nvGrpSpPr>
        <p:grpSpPr>
          <a:xfrm>
            <a:off x="18462719" y="13824631"/>
            <a:ext cx="3994197" cy="846162"/>
            <a:chOff x="-87514" y="3121949"/>
            <a:chExt cx="3994197" cy="846162"/>
          </a:xfrm>
        </p:grpSpPr>
        <p:sp>
          <p:nvSpPr>
            <p:cNvPr id="47" name="Rectangle 46">
              <a:extLst>
                <a:ext uri="{FF2B5EF4-FFF2-40B4-BE49-F238E27FC236}">
                  <a16:creationId xmlns:a16="http://schemas.microsoft.com/office/drawing/2014/main" id="{64D85F41-3D12-0EAD-F8B9-364D23DBD46E}"/>
                </a:ext>
              </a:extLst>
            </p:cNvPr>
            <p:cNvSpPr/>
            <p:nvPr/>
          </p:nvSpPr>
          <p:spPr>
            <a:xfrm>
              <a:off x="121" y="3382127"/>
              <a:ext cx="3906562" cy="5859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8" name="TextBox 47">
              <a:extLst>
                <a:ext uri="{FF2B5EF4-FFF2-40B4-BE49-F238E27FC236}">
                  <a16:creationId xmlns:a16="http://schemas.microsoft.com/office/drawing/2014/main" id="{1F47564A-801B-E352-88D4-59FDEC78601C}"/>
                </a:ext>
              </a:extLst>
            </p:cNvPr>
            <p:cNvSpPr txBox="1"/>
            <p:nvPr/>
          </p:nvSpPr>
          <p:spPr>
            <a:xfrm>
              <a:off x="-87514" y="3121949"/>
              <a:ext cx="3906562" cy="5859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Get</a:t>
              </a:r>
            </a:p>
          </p:txBody>
        </p:sp>
      </p:grpSp>
      <p:sp>
        <p:nvSpPr>
          <p:cNvPr id="49" name="Rectangle 48" descr="Group">
            <a:extLst>
              <a:ext uri="{FF2B5EF4-FFF2-40B4-BE49-F238E27FC236}">
                <a16:creationId xmlns:a16="http://schemas.microsoft.com/office/drawing/2014/main" id="{883981AA-A5B7-6019-CF6D-C8E5A892468C}"/>
              </a:ext>
            </a:extLst>
          </p:cNvPr>
          <p:cNvSpPr/>
          <p:nvPr/>
        </p:nvSpPr>
        <p:spPr>
          <a:xfrm>
            <a:off x="18675837" y="15404287"/>
            <a:ext cx="1367296" cy="136729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grpSp>
        <p:nvGrpSpPr>
          <p:cNvPr id="50" name="Group 49">
            <a:extLst>
              <a:ext uri="{FF2B5EF4-FFF2-40B4-BE49-F238E27FC236}">
                <a16:creationId xmlns:a16="http://schemas.microsoft.com/office/drawing/2014/main" id="{F66267C6-63BE-6DBD-F63B-2985730357F7}"/>
              </a:ext>
            </a:extLst>
          </p:cNvPr>
          <p:cNvGrpSpPr/>
          <p:nvPr/>
        </p:nvGrpSpPr>
        <p:grpSpPr>
          <a:xfrm>
            <a:off x="18605145" y="11970210"/>
            <a:ext cx="5129719" cy="4462907"/>
            <a:chOff x="3367175" y="3382127"/>
            <a:chExt cx="5129719" cy="4462907"/>
          </a:xfrm>
        </p:grpSpPr>
        <p:sp>
          <p:nvSpPr>
            <p:cNvPr id="51" name="Rectangle 50">
              <a:extLst>
                <a:ext uri="{FF2B5EF4-FFF2-40B4-BE49-F238E27FC236}">
                  <a16:creationId xmlns:a16="http://schemas.microsoft.com/office/drawing/2014/main" id="{1BCA87E3-6DFD-6046-288B-AD62A33F99DC}"/>
                </a:ext>
              </a:extLst>
            </p:cNvPr>
            <p:cNvSpPr/>
            <p:nvPr/>
          </p:nvSpPr>
          <p:spPr>
            <a:xfrm>
              <a:off x="4590332" y="3382127"/>
              <a:ext cx="3906562" cy="5859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2" name="TextBox 51">
              <a:extLst>
                <a:ext uri="{FF2B5EF4-FFF2-40B4-BE49-F238E27FC236}">
                  <a16:creationId xmlns:a16="http://schemas.microsoft.com/office/drawing/2014/main" id="{BCE07606-1592-0521-4EC1-C0A40E0EF1DA}"/>
                </a:ext>
              </a:extLst>
            </p:cNvPr>
            <p:cNvSpPr txBox="1"/>
            <p:nvPr/>
          </p:nvSpPr>
          <p:spPr>
            <a:xfrm>
              <a:off x="3367175" y="7259050"/>
              <a:ext cx="3906562" cy="5859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Keep</a:t>
              </a:r>
            </a:p>
          </p:txBody>
        </p:sp>
      </p:grpSp>
      <p:sp>
        <p:nvSpPr>
          <p:cNvPr id="53" name="Rectangle 52" descr="Ribbon">
            <a:extLst>
              <a:ext uri="{FF2B5EF4-FFF2-40B4-BE49-F238E27FC236}">
                <a16:creationId xmlns:a16="http://schemas.microsoft.com/office/drawing/2014/main" id="{5416447D-210F-476A-C8F8-DEA0E2D9CA54}"/>
              </a:ext>
            </a:extLst>
          </p:cNvPr>
          <p:cNvSpPr/>
          <p:nvPr/>
        </p:nvSpPr>
        <p:spPr>
          <a:xfrm>
            <a:off x="18567083" y="18083708"/>
            <a:ext cx="1367296" cy="1367296"/>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grpSp>
        <p:nvGrpSpPr>
          <p:cNvPr id="54" name="Group 53">
            <a:extLst>
              <a:ext uri="{FF2B5EF4-FFF2-40B4-BE49-F238E27FC236}">
                <a16:creationId xmlns:a16="http://schemas.microsoft.com/office/drawing/2014/main" id="{B6BC5CD3-FC98-F632-899B-0F67387BA1C4}"/>
              </a:ext>
            </a:extLst>
          </p:cNvPr>
          <p:cNvGrpSpPr/>
          <p:nvPr/>
        </p:nvGrpSpPr>
        <p:grpSpPr>
          <a:xfrm>
            <a:off x="18011810" y="18136420"/>
            <a:ext cx="4256109" cy="927311"/>
            <a:chOff x="9180543" y="3382127"/>
            <a:chExt cx="4256109" cy="927311"/>
          </a:xfrm>
        </p:grpSpPr>
        <p:sp>
          <p:nvSpPr>
            <p:cNvPr id="55" name="Rectangle 54">
              <a:extLst>
                <a:ext uri="{FF2B5EF4-FFF2-40B4-BE49-F238E27FC236}">
                  <a16:creationId xmlns:a16="http://schemas.microsoft.com/office/drawing/2014/main" id="{5E7E1119-3969-7F5F-51BA-A4DCCB5C94D5}"/>
                </a:ext>
              </a:extLst>
            </p:cNvPr>
            <p:cNvSpPr/>
            <p:nvPr/>
          </p:nvSpPr>
          <p:spPr>
            <a:xfrm>
              <a:off x="9180543" y="3382127"/>
              <a:ext cx="3906562" cy="5859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56" name="TextBox 55">
              <a:extLst>
                <a:ext uri="{FF2B5EF4-FFF2-40B4-BE49-F238E27FC236}">
                  <a16:creationId xmlns:a16="http://schemas.microsoft.com/office/drawing/2014/main" id="{DC9992A4-2779-7C56-E336-14E67B607608}"/>
                </a:ext>
              </a:extLst>
            </p:cNvPr>
            <p:cNvSpPr txBox="1"/>
            <p:nvPr/>
          </p:nvSpPr>
          <p:spPr>
            <a:xfrm>
              <a:off x="9530090" y="3723454"/>
              <a:ext cx="3906562" cy="5859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Grow</a:t>
              </a:r>
            </a:p>
          </p:txBody>
        </p:sp>
      </p:grpSp>
      <p:cxnSp>
        <p:nvCxnSpPr>
          <p:cNvPr id="59" name="Straight Connector 58">
            <a:extLst>
              <a:ext uri="{FF2B5EF4-FFF2-40B4-BE49-F238E27FC236}">
                <a16:creationId xmlns:a16="http://schemas.microsoft.com/office/drawing/2014/main" id="{B41F9709-5B4D-5C53-7AB2-639FDFF95B0D}"/>
              </a:ext>
            </a:extLst>
          </p:cNvPr>
          <p:cNvCxnSpPr>
            <a:cxnSpLocks/>
          </p:cNvCxnSpPr>
          <p:nvPr/>
        </p:nvCxnSpPr>
        <p:spPr>
          <a:xfrm>
            <a:off x="352425" y="3006725"/>
            <a:ext cx="7302500" cy="0"/>
          </a:xfrm>
          <a:prstGeom prst="line">
            <a:avLst/>
          </a:prstGeom>
        </p:spPr>
        <p:style>
          <a:lnRef idx="2">
            <a:schemeClr val="dk1"/>
          </a:lnRef>
          <a:fillRef idx="0">
            <a:schemeClr val="dk1"/>
          </a:fillRef>
          <a:effectRef idx="1">
            <a:schemeClr val="dk1"/>
          </a:effectRef>
          <a:fontRef idx="minor">
            <a:schemeClr val="tx1"/>
          </a:fontRef>
        </p:style>
      </p:cxnSp>
      <p:pic>
        <p:nvPicPr>
          <p:cNvPr id="61" name="Picture 60">
            <a:extLst>
              <a:ext uri="{FF2B5EF4-FFF2-40B4-BE49-F238E27FC236}">
                <a16:creationId xmlns:a16="http://schemas.microsoft.com/office/drawing/2014/main" id="{A5B1CBAB-A726-CB23-7F0D-CCDC0DF6290E}"/>
              </a:ext>
            </a:extLst>
          </p:cNvPr>
          <p:cNvPicPr>
            <a:picLocks noChangeAspect="1"/>
          </p:cNvPicPr>
          <p:nvPr/>
        </p:nvPicPr>
        <p:blipFill>
          <a:blip r:embed="rId12"/>
          <a:stretch>
            <a:fillRect/>
          </a:stretch>
        </p:blipFill>
        <p:spPr>
          <a:xfrm>
            <a:off x="33750857" y="12351531"/>
            <a:ext cx="8333333" cy="4761905"/>
          </a:xfrm>
          <a:prstGeom prst="rect">
            <a:avLst/>
          </a:prstGeom>
        </p:spPr>
      </p:pic>
      <p:pic>
        <p:nvPicPr>
          <p:cNvPr id="1025" name="Picture 1024" descr="A black background with blue and grey letters&#10;&#10;Description automatically generated">
            <a:extLst>
              <a:ext uri="{FF2B5EF4-FFF2-40B4-BE49-F238E27FC236}">
                <a16:creationId xmlns:a16="http://schemas.microsoft.com/office/drawing/2014/main" id="{F2358A01-D2CC-B2E2-2E5C-48CCBA3FDDA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699424" y="20936542"/>
            <a:ext cx="3575657" cy="1231882"/>
          </a:xfrm>
          <a:prstGeom prst="rect">
            <a:avLst/>
          </a:prstGeom>
        </p:spPr>
      </p:pic>
      <p:pic>
        <p:nvPicPr>
          <p:cNvPr id="1028" name="Picture 1027" descr="A blue and white logo&#10;&#10;Description automatically generated">
            <a:extLst>
              <a:ext uri="{FF2B5EF4-FFF2-40B4-BE49-F238E27FC236}">
                <a16:creationId xmlns:a16="http://schemas.microsoft.com/office/drawing/2014/main" id="{B3680A39-0A90-54B7-DB9C-FC510C206DF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339942" y="22416983"/>
            <a:ext cx="2941109" cy="1127912"/>
          </a:xfrm>
          <a:prstGeom prst="rect">
            <a:avLst/>
          </a:prstGeom>
        </p:spPr>
      </p:pic>
      <p:sp>
        <p:nvSpPr>
          <p:cNvPr id="22" name="TextBox 21">
            <a:extLst>
              <a:ext uri="{FF2B5EF4-FFF2-40B4-BE49-F238E27FC236}">
                <a16:creationId xmlns:a16="http://schemas.microsoft.com/office/drawing/2014/main" id="{8F16B0D4-32FA-3895-7E19-914DE8C401C8}"/>
              </a:ext>
            </a:extLst>
          </p:cNvPr>
          <p:cNvSpPr txBox="1"/>
          <p:nvPr/>
        </p:nvSpPr>
        <p:spPr>
          <a:xfrm>
            <a:off x="35733153" y="31839082"/>
            <a:ext cx="7344120" cy="1107996"/>
          </a:xfrm>
          <a:prstGeom prst="rect">
            <a:avLst/>
          </a:prstGeom>
          <a:noFill/>
        </p:spPr>
        <p:txBody>
          <a:bodyPr wrap="square" lIns="91440" tIns="45720" rIns="91440" bIns="45720" anchor="t">
            <a:spAutoFit/>
          </a:bodyPr>
          <a:lstStyle/>
          <a:p>
            <a:pPr algn="r"/>
            <a:r>
              <a:rPr lang="en-US" sz="2400" dirty="0"/>
              <a:t>LLNL-POST-867299</a:t>
            </a:r>
            <a:endParaRPr lang="en-US" sz="2400" dirty="0">
              <a:solidFill>
                <a:srgbClr val="FF0000"/>
              </a:solidFill>
              <a:highlight>
                <a:srgbClr val="FFFF00"/>
              </a:highlight>
            </a:endParaRPr>
          </a:p>
          <a:p>
            <a:pPr algn="r"/>
            <a:endParaRPr lang="en-US" sz="1400" dirty="0"/>
          </a:p>
          <a:p>
            <a:pPr algn="r"/>
            <a:r>
              <a:rPr lang="en-US" sz="1400" dirty="0"/>
              <a:t>This work was performed under the auspices of the U.S. Department of Energy by Lawrence Livermore National Laboratory under Contract DE-AC52-07NA27344.</a:t>
            </a:r>
            <a:endParaRPr lang="en-US" sz="1400" dirty="0">
              <a:cs typeface="Calibri"/>
            </a:endParaRPr>
          </a:p>
        </p:txBody>
      </p:sp>
      <p:pic>
        <p:nvPicPr>
          <p:cNvPr id="24" name="Picture 2" descr="Stand Your Ground Movie Review">
            <a:extLst>
              <a:ext uri="{FF2B5EF4-FFF2-40B4-BE49-F238E27FC236}">
                <a16:creationId xmlns:a16="http://schemas.microsoft.com/office/drawing/2014/main" id="{050D081A-1C0F-830D-3FAE-4A03815014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35616" y="31935992"/>
            <a:ext cx="2862344" cy="9726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blue circle with yellow book and text&#10;&#10;Description automatically generated">
            <a:extLst>
              <a:ext uri="{FF2B5EF4-FFF2-40B4-BE49-F238E27FC236}">
                <a16:creationId xmlns:a16="http://schemas.microsoft.com/office/drawing/2014/main" id="{B3E89B17-4B87-5504-BFF8-ADCE4D38C81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59576" y="31746288"/>
            <a:ext cx="1352117" cy="1292402"/>
          </a:xfrm>
          <a:prstGeom prst="rect">
            <a:avLst/>
          </a:prstGeom>
        </p:spPr>
      </p:pic>
      <p:pic>
        <p:nvPicPr>
          <p:cNvPr id="30" name="Graphic 29" descr="Cheers with solid fill">
            <a:extLst>
              <a:ext uri="{FF2B5EF4-FFF2-40B4-BE49-F238E27FC236}">
                <a16:creationId xmlns:a16="http://schemas.microsoft.com/office/drawing/2014/main" id="{31653926-887F-0693-4DCA-D2E0D56A5CB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398073" y="6584420"/>
            <a:ext cx="1384052" cy="1384052"/>
          </a:xfrm>
          <a:prstGeom prst="rect">
            <a:avLst/>
          </a:prstGeom>
        </p:spPr>
      </p:pic>
      <p:pic>
        <p:nvPicPr>
          <p:cNvPr id="34" name="Graphic 33" descr="Teacher with solid fill">
            <a:extLst>
              <a:ext uri="{FF2B5EF4-FFF2-40B4-BE49-F238E27FC236}">
                <a16:creationId xmlns:a16="http://schemas.microsoft.com/office/drawing/2014/main" id="{5E547F1C-2374-FB7A-B6DD-1DA4E06CB9E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495865" y="6584420"/>
            <a:ext cx="1384052" cy="1384052"/>
          </a:xfrm>
          <a:prstGeom prst="rect">
            <a:avLst/>
          </a:prstGeom>
        </p:spPr>
      </p:pic>
      <p:pic>
        <p:nvPicPr>
          <p:cNvPr id="36" name="Graphic 35" descr="Fishing with solid fill">
            <a:extLst>
              <a:ext uri="{FF2B5EF4-FFF2-40B4-BE49-F238E27FC236}">
                <a16:creationId xmlns:a16="http://schemas.microsoft.com/office/drawing/2014/main" id="{E2D32122-314D-F223-5215-EC6AC2D9BA7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904135" y="6584420"/>
            <a:ext cx="1384052" cy="1384052"/>
          </a:xfrm>
          <a:prstGeom prst="rect">
            <a:avLst/>
          </a:prstGeom>
        </p:spPr>
      </p:pic>
      <p:pic>
        <p:nvPicPr>
          <p:cNvPr id="38" name="Graphic 37" descr="Logarithmic Graph with solid fill">
            <a:extLst>
              <a:ext uri="{FF2B5EF4-FFF2-40B4-BE49-F238E27FC236}">
                <a16:creationId xmlns:a16="http://schemas.microsoft.com/office/drawing/2014/main" id="{8FB5EFFB-8CFE-8A4B-6551-E9D25AF0558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6901298" y="6584420"/>
            <a:ext cx="1384052" cy="1384052"/>
          </a:xfrm>
          <a:prstGeom prst="rect">
            <a:avLst/>
          </a:prstGeom>
        </p:spPr>
      </p:pic>
      <p:pic>
        <p:nvPicPr>
          <p:cNvPr id="1024" name="Graphic 1023" descr="Arrow Right with solid fill">
            <a:extLst>
              <a:ext uri="{FF2B5EF4-FFF2-40B4-BE49-F238E27FC236}">
                <a16:creationId xmlns:a16="http://schemas.microsoft.com/office/drawing/2014/main" id="{011DCAC1-1EBC-9B3F-7CF2-03E8C62E7FE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550284" y="6799645"/>
            <a:ext cx="576405" cy="914400"/>
          </a:xfrm>
          <a:prstGeom prst="rect">
            <a:avLst/>
          </a:prstGeom>
        </p:spPr>
      </p:pic>
      <p:pic>
        <p:nvPicPr>
          <p:cNvPr id="1027" name="Graphic 1026" descr="Arrow Right with solid fill">
            <a:extLst>
              <a:ext uri="{FF2B5EF4-FFF2-40B4-BE49-F238E27FC236}">
                <a16:creationId xmlns:a16="http://schemas.microsoft.com/office/drawing/2014/main" id="{9900067D-BF0F-0A20-D525-8739D4C19B5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53509" y="6799645"/>
            <a:ext cx="576405" cy="914400"/>
          </a:xfrm>
          <a:prstGeom prst="rect">
            <a:avLst/>
          </a:prstGeom>
        </p:spPr>
      </p:pic>
      <p:pic>
        <p:nvPicPr>
          <p:cNvPr id="1029" name="Graphic 1028" descr="Arrow Right with solid fill">
            <a:extLst>
              <a:ext uri="{FF2B5EF4-FFF2-40B4-BE49-F238E27FC236}">
                <a16:creationId xmlns:a16="http://schemas.microsoft.com/office/drawing/2014/main" id="{AADC4D84-8583-83F4-6702-A9E09F26F61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8550553" y="6817317"/>
            <a:ext cx="576405" cy="914400"/>
          </a:xfrm>
          <a:prstGeom prst="rect">
            <a:avLst/>
          </a:prstGeom>
        </p:spPr>
      </p:pic>
      <p:sp>
        <p:nvSpPr>
          <p:cNvPr id="1030" name="TextBox 1029">
            <a:extLst>
              <a:ext uri="{FF2B5EF4-FFF2-40B4-BE49-F238E27FC236}">
                <a16:creationId xmlns:a16="http://schemas.microsoft.com/office/drawing/2014/main" id="{C0502A6D-88BC-1B98-222E-DC0B7FC49365}"/>
              </a:ext>
            </a:extLst>
          </p:cNvPr>
          <p:cNvSpPr txBox="1"/>
          <p:nvPr/>
        </p:nvSpPr>
        <p:spPr>
          <a:xfrm>
            <a:off x="11614817" y="8204900"/>
            <a:ext cx="2271720" cy="2062103"/>
          </a:xfrm>
          <a:prstGeom prst="rect">
            <a:avLst/>
          </a:prstGeom>
          <a:noFill/>
        </p:spPr>
        <p:txBody>
          <a:bodyPr wrap="square" rtlCol="0">
            <a:spAutoFit/>
          </a:bodyPr>
          <a:lstStyle/>
          <a:p>
            <a:pPr algn="ctr"/>
            <a:r>
              <a:rPr lang="en-US" sz="3200" dirty="0"/>
              <a:t>Identify KPIs to capture areas of focus</a:t>
            </a:r>
          </a:p>
        </p:txBody>
      </p:sp>
      <p:sp>
        <p:nvSpPr>
          <p:cNvPr id="1031" name="TextBox 1030">
            <a:extLst>
              <a:ext uri="{FF2B5EF4-FFF2-40B4-BE49-F238E27FC236}">
                <a16:creationId xmlns:a16="http://schemas.microsoft.com/office/drawing/2014/main" id="{8FEB8502-6CA5-A1C0-4B44-A01ABB9F8594}"/>
              </a:ext>
            </a:extLst>
          </p:cNvPr>
          <p:cNvSpPr txBox="1"/>
          <p:nvPr/>
        </p:nvSpPr>
        <p:spPr>
          <a:xfrm>
            <a:off x="14082846" y="8203656"/>
            <a:ext cx="2271720" cy="2554545"/>
          </a:xfrm>
          <a:prstGeom prst="rect">
            <a:avLst/>
          </a:prstGeom>
          <a:noFill/>
        </p:spPr>
        <p:txBody>
          <a:bodyPr wrap="square" rtlCol="0">
            <a:spAutoFit/>
          </a:bodyPr>
          <a:lstStyle/>
          <a:p>
            <a:pPr algn="ctr"/>
            <a:r>
              <a:rPr lang="en-US" sz="3200" dirty="0"/>
              <a:t>Collaborate with dept managers and obtain data</a:t>
            </a:r>
          </a:p>
        </p:txBody>
      </p:sp>
      <p:sp>
        <p:nvSpPr>
          <p:cNvPr id="1032" name="TextBox 1031">
            <a:extLst>
              <a:ext uri="{FF2B5EF4-FFF2-40B4-BE49-F238E27FC236}">
                <a16:creationId xmlns:a16="http://schemas.microsoft.com/office/drawing/2014/main" id="{998C61F7-2650-DBC0-C4DC-0F1BA1161A00}"/>
              </a:ext>
            </a:extLst>
          </p:cNvPr>
          <p:cNvSpPr txBox="1"/>
          <p:nvPr/>
        </p:nvSpPr>
        <p:spPr>
          <a:xfrm>
            <a:off x="16550875" y="8204900"/>
            <a:ext cx="2271720" cy="2062103"/>
          </a:xfrm>
          <a:prstGeom prst="rect">
            <a:avLst/>
          </a:prstGeom>
          <a:noFill/>
        </p:spPr>
        <p:txBody>
          <a:bodyPr wrap="square" rtlCol="0">
            <a:spAutoFit/>
          </a:bodyPr>
          <a:lstStyle/>
          <a:p>
            <a:pPr algn="ctr"/>
            <a:r>
              <a:rPr lang="en-US" sz="3200" dirty="0"/>
              <a:t>Conduct and compile data analyses</a:t>
            </a:r>
          </a:p>
        </p:txBody>
      </p:sp>
      <p:sp>
        <p:nvSpPr>
          <p:cNvPr id="1033" name="TextBox 1032">
            <a:extLst>
              <a:ext uri="{FF2B5EF4-FFF2-40B4-BE49-F238E27FC236}">
                <a16:creationId xmlns:a16="http://schemas.microsoft.com/office/drawing/2014/main" id="{F81CB718-E19B-31F9-2A26-EFC20F0E3D47}"/>
              </a:ext>
            </a:extLst>
          </p:cNvPr>
          <p:cNvSpPr txBox="1"/>
          <p:nvPr/>
        </p:nvSpPr>
        <p:spPr>
          <a:xfrm>
            <a:off x="19023258" y="8204900"/>
            <a:ext cx="2271720" cy="2554545"/>
          </a:xfrm>
          <a:prstGeom prst="rect">
            <a:avLst/>
          </a:prstGeom>
          <a:noFill/>
        </p:spPr>
        <p:txBody>
          <a:bodyPr wrap="square" rtlCol="0">
            <a:spAutoFit/>
          </a:bodyPr>
          <a:lstStyle/>
          <a:p>
            <a:pPr algn="ctr"/>
            <a:r>
              <a:rPr lang="en-US" sz="3200" dirty="0"/>
              <a:t>Present findings to ES&amp;H department managers</a:t>
            </a:r>
          </a:p>
        </p:txBody>
      </p:sp>
      <p:sp>
        <p:nvSpPr>
          <p:cNvPr id="1034" name="Right Brace 1033">
            <a:extLst>
              <a:ext uri="{FF2B5EF4-FFF2-40B4-BE49-F238E27FC236}">
                <a16:creationId xmlns:a16="http://schemas.microsoft.com/office/drawing/2014/main" id="{2AA9F858-7D30-3196-E07D-93CAD1A5F836}"/>
              </a:ext>
            </a:extLst>
          </p:cNvPr>
          <p:cNvSpPr/>
          <p:nvPr/>
        </p:nvSpPr>
        <p:spPr>
          <a:xfrm>
            <a:off x="18308528" y="13441091"/>
            <a:ext cx="312596" cy="1288722"/>
          </a:xfrm>
          <a:prstGeom prst="rightBrace">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35" name="Right Brace 1034">
            <a:extLst>
              <a:ext uri="{FF2B5EF4-FFF2-40B4-BE49-F238E27FC236}">
                <a16:creationId xmlns:a16="http://schemas.microsoft.com/office/drawing/2014/main" id="{82771CBA-9A48-A0DB-6BAD-DA16D32A454E}"/>
              </a:ext>
            </a:extLst>
          </p:cNvPr>
          <p:cNvSpPr/>
          <p:nvPr/>
        </p:nvSpPr>
        <p:spPr>
          <a:xfrm>
            <a:off x="18308528" y="14830298"/>
            <a:ext cx="312596" cy="2452474"/>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37" name="Right Brace 1036">
            <a:extLst>
              <a:ext uri="{FF2B5EF4-FFF2-40B4-BE49-F238E27FC236}">
                <a16:creationId xmlns:a16="http://schemas.microsoft.com/office/drawing/2014/main" id="{82C22E2B-6C22-8CA7-5079-E29D0EAADDE2}"/>
              </a:ext>
            </a:extLst>
          </p:cNvPr>
          <p:cNvSpPr/>
          <p:nvPr/>
        </p:nvSpPr>
        <p:spPr>
          <a:xfrm>
            <a:off x="18339942" y="17376084"/>
            <a:ext cx="265203" cy="2759408"/>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38" name="TextBox 1037">
            <a:extLst>
              <a:ext uri="{FF2B5EF4-FFF2-40B4-BE49-F238E27FC236}">
                <a16:creationId xmlns:a16="http://schemas.microsoft.com/office/drawing/2014/main" id="{58DD0CD4-38BC-A7AD-DCE6-68547D9A54D4}"/>
              </a:ext>
            </a:extLst>
          </p:cNvPr>
          <p:cNvSpPr txBox="1"/>
          <p:nvPr/>
        </p:nvSpPr>
        <p:spPr>
          <a:xfrm>
            <a:off x="11101471" y="30705454"/>
            <a:ext cx="10106886" cy="830997"/>
          </a:xfrm>
          <a:prstGeom prst="rect">
            <a:avLst/>
          </a:prstGeom>
          <a:noFill/>
        </p:spPr>
        <p:txBody>
          <a:bodyPr wrap="square" rtlCol="0">
            <a:spAutoFit/>
          </a:bodyPr>
          <a:lstStyle/>
          <a:p>
            <a:pPr algn="ctr"/>
            <a:r>
              <a:rPr lang="en-US" sz="2400" i="1" dirty="0"/>
              <a:t>Figure: example visualization of time-to-fill (posting to offer acceptance) per department over FY23 and 24</a:t>
            </a:r>
          </a:p>
        </p:txBody>
      </p:sp>
      <p:pic>
        <p:nvPicPr>
          <p:cNvPr id="26" name="Picture 25">
            <a:extLst>
              <a:ext uri="{FF2B5EF4-FFF2-40B4-BE49-F238E27FC236}">
                <a16:creationId xmlns:a16="http://schemas.microsoft.com/office/drawing/2014/main" id="{1C7215F5-06E4-4516-193A-D223561B79A8}"/>
              </a:ext>
            </a:extLst>
          </p:cNvPr>
          <p:cNvPicPr>
            <a:picLocks noChangeAspect="1"/>
          </p:cNvPicPr>
          <p:nvPr/>
        </p:nvPicPr>
        <p:blipFill>
          <a:blip r:embed="rId27"/>
          <a:stretch>
            <a:fillRect/>
          </a:stretch>
        </p:blipFill>
        <p:spPr>
          <a:xfrm>
            <a:off x="11256992" y="24531844"/>
            <a:ext cx="9953443" cy="6179502"/>
          </a:xfrm>
          <a:prstGeom prst="rect">
            <a:avLst/>
          </a:prstGeom>
        </p:spPr>
      </p:pic>
    </p:spTree>
    <p:extLst>
      <p:ext uri="{BB962C8B-B14F-4D97-AF65-F5344CB8AC3E}">
        <p14:creationId xmlns:p14="http://schemas.microsoft.com/office/powerpoint/2010/main" val="1375477777"/>
      </p:ext>
    </p:extLst>
  </p:cSld>
  <p:clrMapOvr>
    <a:masterClrMapping/>
  </p:clrMapOvr>
</p:sld>
</file>

<file path=ppt/theme/theme1.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385b197-1d94-4f13-911c-5270dec50e27" xsi:nil="true"/>
    <lcf76f155ced4ddcb4097134ff3c332f xmlns="c27fde53-3281-4f89-9920-2d17d04c4e70">
      <Terms xmlns="http://schemas.microsoft.com/office/infopath/2007/PartnerControls"/>
    </lcf76f155ced4ddcb4097134ff3c332f>
    <_dlc_DocId xmlns="0385b197-1d94-4f13-911c-5270dec50e27">ESHDOCS-1679022613-1214</_dlc_DocId>
    <_dlc_DocIdUrl xmlns="0385b197-1d94-4f13-911c-5270dec50e27">
      <Url>https://doellnl.sharepoint.com/teams/ESHDocs/_layouts/15/DocIdRedir.aspx?ID=ESHDOCS-1679022613-1214</Url>
      <Description>ESHDOCS-1679022613-1214</Description>
    </_dlc_DocIdUrl>
    <Thumbnail xmlns="c27fde53-3281-4f89-9920-2d17d04c4e70" xsi:nil="true"/>
    <BiosafetyandBiogovernance xmlns="c27fde53-3281-4f89-9920-2d17d04c4e70" xsi:nil="true"/>
    <TitleofDocument xmlns="c27fde53-3281-4f89-9920-2d17d04c4e7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28414443C4BC64C836C697B6F7D0864" ma:contentTypeVersion="18" ma:contentTypeDescription="Create a new document." ma:contentTypeScope="" ma:versionID="b1341cf41310b9e45b9d3e7e4b41aec0">
  <xsd:schema xmlns:xsd="http://www.w3.org/2001/XMLSchema" xmlns:xs="http://www.w3.org/2001/XMLSchema" xmlns:p="http://schemas.microsoft.com/office/2006/metadata/properties" xmlns:ns2="c27fde53-3281-4f89-9920-2d17d04c4e70" xmlns:ns3="0385b197-1d94-4f13-911c-5270dec50e27" targetNamespace="http://schemas.microsoft.com/office/2006/metadata/properties" ma:root="true" ma:fieldsID="5a1b48ec0024fe24e39c3ab26e78231f" ns2:_="" ns3:_="">
    <xsd:import namespace="c27fde53-3281-4f89-9920-2d17d04c4e70"/>
    <xsd:import namespace="0385b197-1d94-4f13-911c-5270dec50e2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_dlc_DocId" minOccurs="0"/>
                <xsd:element ref="ns3:_dlc_DocIdUrl" minOccurs="0"/>
                <xsd:element ref="ns3:_dlc_DocIdPersistId" minOccurs="0"/>
                <xsd:element ref="ns2:MediaServiceDateTaken" minOccurs="0"/>
                <xsd:element ref="ns2:MediaLengthInSeconds" minOccurs="0"/>
                <xsd:element ref="ns2:Thumbnail" minOccurs="0"/>
                <xsd:element ref="ns2:BiosafetyandBiogovernance" minOccurs="0"/>
                <xsd:element ref="ns2:TitleofDocument" minOccurs="0"/>
                <xsd:element ref="ns2:MediaServiceObjectDetectorVersions" minOccurs="0"/>
                <xsd:element ref="ns2:MediaServiceSearchPropertie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fde53-3281-4f89-9920-2d17d04c4e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3a22c89-3912-4715-9657-2989270db28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Thumbnail" ma:index="21" nillable="true" ma:displayName="Thumbnail" ma:format="Thumbnail" ma:internalName="Thumbnail">
      <xsd:simpleType>
        <xsd:restriction base="dms:Unknown"/>
      </xsd:simpleType>
    </xsd:element>
    <xsd:element name="BiosafetyandBiogovernance" ma:index="22" nillable="true" ma:displayName="Org Chart Title" ma:format="Dropdown" ma:internalName="BiosafetyandBiogovernance">
      <xsd:simpleType>
        <xsd:restriction base="dms:Text">
          <xsd:maxLength value="255"/>
        </xsd:restriction>
      </xsd:simpleType>
    </xsd:element>
    <xsd:element name="TitleofDocument" ma:index="23" nillable="true" ma:displayName="Title of Document" ma:format="Dropdown" ma:internalName="TitleofDocument">
      <xsd:simpleType>
        <xsd:restriction base="dms:Text">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85b197-1d94-4f13-911c-5270dec50e2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40a7e0c-4575-44a7-829a-7aedbc3e8cb1}" ma:internalName="TaxCatchAll" ma:showField="CatchAllData" ma:web="0385b197-1d94-4f13-911c-5270dec50e27">
      <xsd:complexType>
        <xsd:complexContent>
          <xsd:extension base="dms:MultiChoiceLookup">
            <xsd:sequence>
              <xsd:element name="Value" type="dms:Lookup" maxOccurs="unbounded" minOccurs="0" nillable="true"/>
            </xsd:sequence>
          </xsd:extension>
        </xsd:complexContent>
      </xsd:complexType>
    </xsd:element>
    <xsd:element name="_dlc_DocId" ma:index="16" nillable="true" ma:displayName="Document ID Value" ma:description="The value of the document ID assigned to this item." ma:indexed="true" ma:internalName="_dlc_DocId" ma:readOnly="true">
      <xsd:simpleType>
        <xsd:restriction base="dms:Text"/>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8" nillable="true" ma:displayName="Persist ID" ma:description="Keep ID on add." ma:hidden="true" ma:internalName="_dlc_DocIdPersistId" ma:readOnly="true">
      <xsd:simpleType>
        <xsd:restriction base="dms:Boolean"/>
      </xsd:simpleType>
    </xsd:element>
    <xsd:element name="SharedWithUsers" ma:index="2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C4EFBF4-33C2-4F06-96ED-EF8B276BADCC}">
  <ds:schemaRefs>
    <ds:schemaRef ds:uri="0385b197-1d94-4f13-911c-5270dec50e27"/>
    <ds:schemaRef ds:uri="http://purl.org/dc/terms/"/>
    <ds:schemaRef ds:uri="http://schemas.openxmlformats.org/package/2006/metadata/core-properties"/>
    <ds:schemaRef ds:uri="http://purl.org/dc/dcmitype/"/>
    <ds:schemaRef ds:uri="c27fde53-3281-4f89-9920-2d17d04c4e70"/>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3C3DE0-34ED-45D8-A9BB-14DEF1A22324}">
  <ds:schemaRefs>
    <ds:schemaRef ds:uri="http://schemas.microsoft.com/sharepoint/v3/contenttype/forms"/>
  </ds:schemaRefs>
</ds:datastoreItem>
</file>

<file path=customXml/itemProps3.xml><?xml version="1.0" encoding="utf-8"?>
<ds:datastoreItem xmlns:ds="http://schemas.openxmlformats.org/officeDocument/2006/customXml" ds:itemID="{A82CBE23-6737-4D48-87CC-51CFFC833552}">
  <ds:schemaRefs>
    <ds:schemaRef ds:uri="0385b197-1d94-4f13-911c-5270dec50e27"/>
    <ds:schemaRef ds:uri="c27fde53-3281-4f89-9920-2d17d04c4e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DACE47E4-5C2D-4FBB-99B6-EDA3EA1B1B8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3093</TotalTime>
  <Words>811</Words>
  <Application>Microsoft Office PowerPoint</Application>
  <PresentationFormat>Custom</PresentationFormat>
  <Paragraphs>96</Paragraphs>
  <Slides>1</Slides>
  <Notes>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0</vt:i4>
      </vt:variant>
      <vt:variant>
        <vt:lpstr>Slide Titles</vt:lpstr>
      </vt:variant>
      <vt:variant>
        <vt:i4>1</vt:i4>
      </vt:variant>
    </vt:vector>
  </HeadingPairs>
  <TitlesOfParts>
    <vt:vector size="12" baseType="lpstr">
      <vt:lpstr>Aptos</vt:lpstr>
      <vt:lpstr>Arial</vt:lpstr>
      <vt:lpstr>Assistant</vt:lpstr>
      <vt:lpstr>Calibri</vt:lpstr>
      <vt:lpstr>Calibri </vt:lpstr>
      <vt:lpstr>Symbol</vt:lpstr>
      <vt:lpstr>Times New Roman</vt:lpstr>
      <vt:lpstr>Trebuchet MS</vt:lpstr>
      <vt:lpstr>Wingdings</vt:lpstr>
      <vt:lpstr>4_Office Theme</vt:lpstr>
      <vt:lpstr>5_Office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Snider, Melissa Erin</dc:creator>
  <cp:lastModifiedBy>Wong, Carine Kairui</cp:lastModifiedBy>
  <cp:revision>3</cp:revision>
  <dcterms:created xsi:type="dcterms:W3CDTF">2023-06-28T15:08:35Z</dcterms:created>
  <dcterms:modified xsi:type="dcterms:W3CDTF">2024-07-26T16:00:09Z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0x010100828414443C4BC64C836C697B6F7D0864</vt:lpwstr>
  </property>
  <property fmtid="{D5CDD505-2E9C-101B-9397-08002B2CF9AE}" pid="3" name="_dlc_DocIdItemGuid">
    <vt:lpwstr>e7e108fe-1c79-4844-a394-83b0d97aae35</vt:lpwstr>
  </property>
</Properties>
</file>